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9.png" ContentType="image/png"/>
  <Override PartName="/ppt/media/image7.jpeg" ContentType="image/jpe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jpeg" ContentType="image/jpeg"/>
  <Override PartName="/ppt/media/image8.jpeg" ContentType="image/jpeg"/>
  <Override PartName="/ppt/media/image6.png" ContentType="image/png"/>
  <Override PartName="/ppt/media/image10.jpeg" ContentType="image/jpeg"/>
  <Override PartName="/ppt/media/image11.jpeg" ContentType="image/jpe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jpeg" ContentType="image/jpeg"/>
  <Override PartName="/ppt/media/image17.png" ContentType="image/png"/>
  <Override PartName="/ppt/media/image18.png" ContentType="image/png"/>
  <Override PartName="/ppt/media/image19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523880" y="4466880"/>
            <a:ext cx="91436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092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15238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5058000" y="3602160"/>
            <a:ext cx="2074680" cy="165528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5058000" y="3602160"/>
            <a:ext cx="2074680" cy="1655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l-G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l-G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15238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l-G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62092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1523880" y="4466880"/>
            <a:ext cx="91436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1523880" y="4466880"/>
            <a:ext cx="91436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2092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15238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5" name="" descr=""/>
          <p:cNvPicPr/>
          <p:nvPr/>
        </p:nvPicPr>
        <p:blipFill>
          <a:blip r:embed="rId2"/>
          <a:stretch/>
        </p:blipFill>
        <p:spPr>
          <a:xfrm>
            <a:off x="5058000" y="3602160"/>
            <a:ext cx="2074680" cy="1655280"/>
          </a:xfrm>
          <a:prstGeom prst="rect">
            <a:avLst/>
          </a:prstGeom>
          <a:ln>
            <a:noFill/>
          </a:ln>
        </p:spPr>
      </p:pic>
      <p:pic>
        <p:nvPicPr>
          <p:cNvPr id="76" name="" descr=""/>
          <p:cNvPicPr/>
          <p:nvPr/>
        </p:nvPicPr>
        <p:blipFill>
          <a:blip r:embed="rId3"/>
          <a:stretch/>
        </p:blipFill>
        <p:spPr>
          <a:xfrm>
            <a:off x="5058000" y="3602160"/>
            <a:ext cx="2074680" cy="1655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l-G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5238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16552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09280" y="446688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09280" y="3602160"/>
            <a:ext cx="44618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523880" y="4466880"/>
            <a:ext cx="9143640" cy="789480"/>
          </a:xfrm>
          <a:prstGeom prst="rect">
            <a:avLst/>
          </a:prstGeom>
        </p:spPr>
        <p:txBody>
          <a:bodyPr lIns="0" rIns="0" tIns="0" bIns="0"/>
          <a:p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n-US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Στυλ κύριου τίτλου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l-G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Στυλ κύριου υπότιτλου</a:t>
            </a:r>
            <a:endParaRPr lang="el-G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l-G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22/2/2021</a:t>
            </a:r>
            <a:endParaRPr lang="el-G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lang="el-G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AC1D3FA-4A51-4C9B-9358-AF139620E5DF}" type="slidenum">
              <a:rPr lang="el-G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&lt;αριθμός&gt;</a:t>
            </a:fld>
            <a:endParaRPr lang="el-G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Πατήστε για επεξεργασία της μορφής κειμένου διάρθρωσης</a:t>
            </a:r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Δεύτερο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Τρίτο επίπεδο διάρθρωσης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Τέταρτο επίπεδο διάρθρωσης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Πέμπτο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Έκτο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Έβδομο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84280" y="1080"/>
            <a:ext cx="5511600" cy="123660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Roboto Condensed"/>
              </a:rPr>
              <a:t>click to edit master title style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Line 2"/>
          <p:cNvSpPr/>
          <p:nvPr/>
        </p:nvSpPr>
        <p:spPr>
          <a:xfrm>
            <a:off x="469800" y="457200"/>
            <a:ext cx="0" cy="685800"/>
          </a:xfrm>
          <a:prstGeom prst="line">
            <a:avLst/>
          </a:prstGeom>
          <a:ln w="6336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Πατήστε για επεξεργασία της μορφής κειμένου διάρθρωσης</a:t>
            </a:r>
            <a:endParaRPr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Δεύτερο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Τρίτο επίπεδο διάρθρωσης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Τέταρτο επίπεδο διάρθρωσης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Πέμπτο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Έκτο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Έβδομο επίπεδο διάρθρωσης</a:t>
            </a:r>
            <a:endParaRPr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jpeg"/><Relationship Id="rId3" Type="http://schemas.openxmlformats.org/officeDocument/2006/relationships/image" Target="../media/image11.jpe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jpe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/>
            <a:endParaRPr lang="el-G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9" name="Εικόνα 3" descr=""/>
          <p:cNvPicPr/>
          <p:nvPr/>
        </p:nvPicPr>
        <p:blipFill>
          <a:blip r:embed="rId1"/>
          <a:stretch/>
        </p:blipFill>
        <p:spPr>
          <a:xfrm>
            <a:off x="0" y="669960"/>
            <a:ext cx="12191760" cy="5517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558720" y="771840"/>
            <a:ext cx="5460480" cy="461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670" spc="-1" strike="noStrike">
                <a:solidFill>
                  <a:srgbClr val="5b9bd5"/>
                </a:solidFill>
                <a:uFill>
                  <a:solidFill>
                    <a:srgbClr val="ffffff"/>
                  </a:solidFill>
                </a:uFill>
                <a:latin typeface="Calibri"/>
                <a:ea typeface="Roboto Condensed"/>
              </a:rPr>
              <a:t>Εκπαίδευση &amp; Κατάρτιση - 2019 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1578600" y="5054760"/>
            <a:ext cx="837792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Από το 2015 το Υπουργείο Εργασίας έχει εγκρίνει τη διεξαγωγή σεμιναρίων Τεχνικών Ασφαλείας </a:t>
            </a:r>
            <a:r>
              <a:rPr b="1" lang="el-GR" sz="16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εξ αποστάσεως </a:t>
            </a:r>
            <a:r>
              <a:rPr lang="el-GR" sz="16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μέσω των υπερ-σύγχρονων </a:t>
            </a:r>
            <a:r>
              <a:rPr b="1" lang="el-GR" sz="16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τεχνολογικών υποδομών τηλεδιάσκεψης.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3"/>
          <p:cNvSpPr/>
          <p:nvPr/>
        </p:nvSpPr>
        <p:spPr>
          <a:xfrm>
            <a:off x="1595520" y="3589920"/>
            <a:ext cx="9783360" cy="86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178 τμήματα Τεχνικών Ασφαλείας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17 νησιά με 4.421 εκπαιδευθέντες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(ως το 2019).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4"/>
          <p:cNvSpPr/>
          <p:nvPr/>
        </p:nvSpPr>
        <p:spPr>
          <a:xfrm>
            <a:off x="986400" y="2006640"/>
            <a:ext cx="455760" cy="455760"/>
          </a:xfrm>
          <a:custGeom>
            <a:avLst/>
            <a:gdLst/>
            <a:ahLst/>
            <a:rect l="l" t="t" r="r" b="b"/>
            <a:pathLst>
              <a:path w="176" h="176">
                <a:moveTo>
                  <a:pt x="88" y="110"/>
                </a:moveTo>
                <a:cubicBezTo>
                  <a:pt x="51" y="73"/>
                  <a:pt x="51" y="73"/>
                  <a:pt x="51" y="73"/>
                </a:cubicBezTo>
                <a:cubicBezTo>
                  <a:pt x="50" y="72"/>
                  <a:pt x="49" y="72"/>
                  <a:pt x="48" y="72"/>
                </a:cubicBezTo>
                <a:cubicBezTo>
                  <a:pt x="46" y="72"/>
                  <a:pt x="44" y="74"/>
                  <a:pt x="44" y="76"/>
                </a:cubicBezTo>
                <a:cubicBezTo>
                  <a:pt x="44" y="77"/>
                  <a:pt x="44" y="78"/>
                  <a:pt x="45" y="79"/>
                </a:cubicBezTo>
                <a:cubicBezTo>
                  <a:pt x="85" y="119"/>
                  <a:pt x="85" y="119"/>
                  <a:pt x="85" y="119"/>
                </a:cubicBezTo>
                <a:cubicBezTo>
                  <a:pt x="86" y="120"/>
                  <a:pt x="87" y="120"/>
                  <a:pt x="88" y="120"/>
                </a:cubicBezTo>
                <a:cubicBezTo>
                  <a:pt x="89" y="120"/>
                  <a:pt x="90" y="120"/>
                  <a:pt x="91" y="119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6" y="30"/>
                  <a:pt x="176" y="29"/>
                  <a:pt x="176" y="28"/>
                </a:cubicBezTo>
                <a:cubicBezTo>
                  <a:pt x="176" y="26"/>
                  <a:pt x="174" y="24"/>
                  <a:pt x="172" y="24"/>
                </a:cubicBezTo>
                <a:cubicBezTo>
                  <a:pt x="171" y="24"/>
                  <a:pt x="170" y="24"/>
                  <a:pt x="169" y="25"/>
                </a:cubicBezTo>
                <a:cubicBezTo>
                  <a:pt x="169" y="25"/>
                  <a:pt x="169" y="25"/>
                  <a:pt x="169" y="25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3" y="42"/>
                  <a:pt x="153" y="42"/>
                  <a:pt x="153" y="42"/>
                </a:cubicBezTo>
                <a:cubicBezTo>
                  <a:pt x="153" y="42"/>
                  <a:pt x="153" y="42"/>
                  <a:pt x="153" y="42"/>
                </a:cubicBezTo>
                <a:lnTo>
                  <a:pt x="88" y="110"/>
                </a:lnTo>
                <a:close/>
                <a:moveTo>
                  <a:pt x="169" y="54"/>
                </a:moveTo>
                <a:cubicBezTo>
                  <a:pt x="167" y="53"/>
                  <a:pt x="165" y="53"/>
                  <a:pt x="163" y="54"/>
                </a:cubicBezTo>
                <a:cubicBezTo>
                  <a:pt x="162" y="55"/>
                  <a:pt x="162" y="57"/>
                  <a:pt x="162" y="58"/>
                </a:cubicBezTo>
                <a:cubicBezTo>
                  <a:pt x="162" y="58"/>
                  <a:pt x="162" y="58"/>
                  <a:pt x="162" y="58"/>
                </a:cubicBezTo>
                <a:cubicBezTo>
                  <a:pt x="166" y="68"/>
                  <a:pt x="168" y="78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11" y="8"/>
                  <a:pt x="131" y="17"/>
                  <a:pt x="146" y="33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7" y="34"/>
                  <a:pt x="150" y="34"/>
                  <a:pt x="151" y="32"/>
                </a:cubicBezTo>
                <a:cubicBezTo>
                  <a:pt x="153" y="31"/>
                  <a:pt x="153" y="28"/>
                  <a:pt x="151" y="27"/>
                </a:cubicBezTo>
                <a:cubicBezTo>
                  <a:pt x="151" y="27"/>
                  <a:pt x="151" y="26"/>
                  <a:pt x="151" y="26"/>
                </a:cubicBezTo>
                <a:cubicBezTo>
                  <a:pt x="135" y="10"/>
                  <a:pt x="113" y="0"/>
                  <a:pt x="88" y="0"/>
                </a:cubicBez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77"/>
                  <a:pt x="174" y="66"/>
                  <a:pt x="170" y="56"/>
                </a:cubicBezTo>
                <a:cubicBezTo>
                  <a:pt x="170" y="55"/>
                  <a:pt x="169" y="55"/>
                  <a:pt x="169" y="5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5"/>
          <p:cNvSpPr/>
          <p:nvPr/>
        </p:nvSpPr>
        <p:spPr>
          <a:xfrm>
            <a:off x="986400" y="3632040"/>
            <a:ext cx="455760" cy="455760"/>
          </a:xfrm>
          <a:custGeom>
            <a:avLst/>
            <a:gdLst/>
            <a:ahLst/>
            <a:rect l="l" t="t" r="r" b="b"/>
            <a:pathLst>
              <a:path w="176" h="176">
                <a:moveTo>
                  <a:pt x="88" y="110"/>
                </a:moveTo>
                <a:cubicBezTo>
                  <a:pt x="51" y="73"/>
                  <a:pt x="51" y="73"/>
                  <a:pt x="51" y="73"/>
                </a:cubicBezTo>
                <a:cubicBezTo>
                  <a:pt x="50" y="72"/>
                  <a:pt x="49" y="72"/>
                  <a:pt x="48" y="72"/>
                </a:cubicBezTo>
                <a:cubicBezTo>
                  <a:pt x="46" y="72"/>
                  <a:pt x="44" y="74"/>
                  <a:pt x="44" y="76"/>
                </a:cubicBezTo>
                <a:cubicBezTo>
                  <a:pt x="44" y="77"/>
                  <a:pt x="44" y="78"/>
                  <a:pt x="45" y="79"/>
                </a:cubicBezTo>
                <a:cubicBezTo>
                  <a:pt x="85" y="119"/>
                  <a:pt x="85" y="119"/>
                  <a:pt x="85" y="119"/>
                </a:cubicBezTo>
                <a:cubicBezTo>
                  <a:pt x="86" y="120"/>
                  <a:pt x="87" y="120"/>
                  <a:pt x="88" y="120"/>
                </a:cubicBezTo>
                <a:cubicBezTo>
                  <a:pt x="89" y="120"/>
                  <a:pt x="90" y="120"/>
                  <a:pt x="91" y="119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6" y="30"/>
                  <a:pt x="176" y="29"/>
                  <a:pt x="176" y="28"/>
                </a:cubicBezTo>
                <a:cubicBezTo>
                  <a:pt x="176" y="26"/>
                  <a:pt x="174" y="24"/>
                  <a:pt x="172" y="24"/>
                </a:cubicBezTo>
                <a:cubicBezTo>
                  <a:pt x="171" y="24"/>
                  <a:pt x="170" y="24"/>
                  <a:pt x="169" y="25"/>
                </a:cubicBezTo>
                <a:cubicBezTo>
                  <a:pt x="169" y="25"/>
                  <a:pt x="169" y="25"/>
                  <a:pt x="169" y="25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3" y="42"/>
                  <a:pt x="153" y="42"/>
                  <a:pt x="153" y="42"/>
                </a:cubicBezTo>
                <a:cubicBezTo>
                  <a:pt x="153" y="42"/>
                  <a:pt x="153" y="42"/>
                  <a:pt x="153" y="42"/>
                </a:cubicBezTo>
                <a:lnTo>
                  <a:pt x="88" y="110"/>
                </a:lnTo>
                <a:close/>
                <a:moveTo>
                  <a:pt x="169" y="54"/>
                </a:moveTo>
                <a:cubicBezTo>
                  <a:pt x="167" y="53"/>
                  <a:pt x="165" y="53"/>
                  <a:pt x="163" y="54"/>
                </a:cubicBezTo>
                <a:cubicBezTo>
                  <a:pt x="162" y="55"/>
                  <a:pt x="162" y="57"/>
                  <a:pt x="162" y="58"/>
                </a:cubicBezTo>
                <a:cubicBezTo>
                  <a:pt x="162" y="58"/>
                  <a:pt x="162" y="58"/>
                  <a:pt x="162" y="58"/>
                </a:cubicBezTo>
                <a:cubicBezTo>
                  <a:pt x="166" y="68"/>
                  <a:pt x="168" y="78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11" y="8"/>
                  <a:pt x="131" y="17"/>
                  <a:pt x="146" y="33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7" y="34"/>
                  <a:pt x="150" y="34"/>
                  <a:pt x="151" y="32"/>
                </a:cubicBezTo>
                <a:cubicBezTo>
                  <a:pt x="153" y="31"/>
                  <a:pt x="153" y="28"/>
                  <a:pt x="151" y="27"/>
                </a:cubicBezTo>
                <a:cubicBezTo>
                  <a:pt x="151" y="27"/>
                  <a:pt x="151" y="26"/>
                  <a:pt x="151" y="26"/>
                </a:cubicBezTo>
                <a:cubicBezTo>
                  <a:pt x="135" y="10"/>
                  <a:pt x="113" y="0"/>
                  <a:pt x="88" y="0"/>
                </a:cubicBez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77"/>
                  <a:pt x="174" y="66"/>
                  <a:pt x="170" y="56"/>
                </a:cubicBezTo>
                <a:cubicBezTo>
                  <a:pt x="170" y="55"/>
                  <a:pt x="169" y="55"/>
                  <a:pt x="169" y="5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6"/>
          <p:cNvSpPr/>
          <p:nvPr/>
        </p:nvSpPr>
        <p:spPr>
          <a:xfrm>
            <a:off x="1590120" y="1978560"/>
            <a:ext cx="8858520" cy="86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255 τμήματα Υγιεινής &amp; Ασφάλειας Τροφίμων (ΕΦΕΤ)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20 νησιά με 7.116 εκπαιδευθέντες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(ως το 2019).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34 - Εικόνα" descr=""/>
          <p:cNvPicPr/>
          <p:nvPr/>
        </p:nvPicPr>
        <p:blipFill>
          <a:blip r:embed="rId1"/>
          <a:stretch/>
        </p:blipFill>
        <p:spPr>
          <a:xfrm>
            <a:off x="0" y="6066000"/>
            <a:ext cx="1332360" cy="791640"/>
          </a:xfrm>
          <a:prstGeom prst="rect">
            <a:avLst/>
          </a:prstGeom>
          <a:ln w="9360">
            <a:noFill/>
          </a:ln>
        </p:spPr>
      </p:pic>
      <p:pic>
        <p:nvPicPr>
          <p:cNvPr id="87" name="Εικόνα 11" descr=""/>
          <p:cNvPicPr/>
          <p:nvPr/>
        </p:nvPicPr>
        <p:blipFill>
          <a:blip r:embed="rId2"/>
          <a:stretch/>
        </p:blipFill>
        <p:spPr>
          <a:xfrm>
            <a:off x="9375480" y="217440"/>
            <a:ext cx="2146680" cy="3022200"/>
          </a:xfrm>
          <a:prstGeom prst="rect">
            <a:avLst/>
          </a:prstGeom>
          <a:ln>
            <a:noFill/>
          </a:ln>
        </p:spPr>
      </p:pic>
      <p:pic>
        <p:nvPicPr>
          <p:cNvPr id="88" name="Εικόνα 13" descr=""/>
          <p:cNvPicPr/>
          <p:nvPr/>
        </p:nvPicPr>
        <p:blipFill>
          <a:blip r:embed="rId3"/>
          <a:stretch/>
        </p:blipFill>
        <p:spPr>
          <a:xfrm>
            <a:off x="9735480" y="3340080"/>
            <a:ext cx="2137320" cy="3022200"/>
          </a:xfrm>
          <a:prstGeom prst="rect">
            <a:avLst/>
          </a:prstGeom>
          <a:ln>
            <a:noFill/>
          </a:ln>
        </p:spPr>
      </p:pic>
    </p:spTree>
  </p:cSld>
  <p:transition spd="med">
    <p:fade/>
  </p:transition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58720" y="771840"/>
            <a:ext cx="5816880" cy="461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670" spc="-1" strike="noStrike">
                <a:solidFill>
                  <a:srgbClr val="5b9bd5"/>
                </a:solidFill>
                <a:uFill>
                  <a:solidFill>
                    <a:srgbClr val="ffffff"/>
                  </a:solidFill>
                </a:uFill>
                <a:latin typeface="Calibri"/>
                <a:ea typeface="Roboto Condensed"/>
              </a:rPr>
              <a:t>Εκπαίδευση &amp; Κατάρτιση 2020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1595520" y="3589920"/>
            <a:ext cx="9783360" cy="114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23 τμήματα Τεχνικών Ασφαλείας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8 νησιά με 273 εκπαιδευθέντες.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2021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Α’ εξάμηνο: προγραμματισμός </a:t>
            </a: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10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τμημάτων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</a:t>
            </a: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10 νησιά.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CustomShape 3"/>
          <p:cNvSpPr/>
          <p:nvPr/>
        </p:nvSpPr>
        <p:spPr>
          <a:xfrm>
            <a:off x="986400" y="2006640"/>
            <a:ext cx="455760" cy="455760"/>
          </a:xfrm>
          <a:custGeom>
            <a:avLst/>
            <a:gdLst/>
            <a:ahLst/>
            <a:rect l="l" t="t" r="r" b="b"/>
            <a:pathLst>
              <a:path w="176" h="176">
                <a:moveTo>
                  <a:pt x="88" y="110"/>
                </a:moveTo>
                <a:cubicBezTo>
                  <a:pt x="51" y="73"/>
                  <a:pt x="51" y="73"/>
                  <a:pt x="51" y="73"/>
                </a:cubicBezTo>
                <a:cubicBezTo>
                  <a:pt x="50" y="72"/>
                  <a:pt x="49" y="72"/>
                  <a:pt x="48" y="72"/>
                </a:cubicBezTo>
                <a:cubicBezTo>
                  <a:pt x="46" y="72"/>
                  <a:pt x="44" y="74"/>
                  <a:pt x="44" y="76"/>
                </a:cubicBezTo>
                <a:cubicBezTo>
                  <a:pt x="44" y="77"/>
                  <a:pt x="44" y="78"/>
                  <a:pt x="45" y="79"/>
                </a:cubicBezTo>
                <a:cubicBezTo>
                  <a:pt x="85" y="119"/>
                  <a:pt x="85" y="119"/>
                  <a:pt x="85" y="119"/>
                </a:cubicBezTo>
                <a:cubicBezTo>
                  <a:pt x="86" y="120"/>
                  <a:pt x="87" y="120"/>
                  <a:pt x="88" y="120"/>
                </a:cubicBezTo>
                <a:cubicBezTo>
                  <a:pt x="89" y="120"/>
                  <a:pt x="90" y="120"/>
                  <a:pt x="91" y="119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6" y="30"/>
                  <a:pt x="176" y="29"/>
                  <a:pt x="176" y="28"/>
                </a:cubicBezTo>
                <a:cubicBezTo>
                  <a:pt x="176" y="26"/>
                  <a:pt x="174" y="24"/>
                  <a:pt x="172" y="24"/>
                </a:cubicBezTo>
                <a:cubicBezTo>
                  <a:pt x="171" y="24"/>
                  <a:pt x="170" y="24"/>
                  <a:pt x="169" y="25"/>
                </a:cubicBezTo>
                <a:cubicBezTo>
                  <a:pt x="169" y="25"/>
                  <a:pt x="169" y="25"/>
                  <a:pt x="169" y="25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3" y="42"/>
                  <a:pt x="153" y="42"/>
                  <a:pt x="153" y="42"/>
                </a:cubicBezTo>
                <a:cubicBezTo>
                  <a:pt x="153" y="42"/>
                  <a:pt x="153" y="42"/>
                  <a:pt x="153" y="42"/>
                </a:cubicBezTo>
                <a:lnTo>
                  <a:pt x="88" y="110"/>
                </a:lnTo>
                <a:close/>
                <a:moveTo>
                  <a:pt x="169" y="54"/>
                </a:moveTo>
                <a:cubicBezTo>
                  <a:pt x="167" y="53"/>
                  <a:pt x="165" y="53"/>
                  <a:pt x="163" y="54"/>
                </a:cubicBezTo>
                <a:cubicBezTo>
                  <a:pt x="162" y="55"/>
                  <a:pt x="162" y="57"/>
                  <a:pt x="162" y="58"/>
                </a:cubicBezTo>
                <a:cubicBezTo>
                  <a:pt x="162" y="58"/>
                  <a:pt x="162" y="58"/>
                  <a:pt x="162" y="58"/>
                </a:cubicBezTo>
                <a:cubicBezTo>
                  <a:pt x="166" y="68"/>
                  <a:pt x="168" y="78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11" y="8"/>
                  <a:pt x="131" y="17"/>
                  <a:pt x="146" y="33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7" y="34"/>
                  <a:pt x="150" y="34"/>
                  <a:pt x="151" y="32"/>
                </a:cubicBezTo>
                <a:cubicBezTo>
                  <a:pt x="153" y="31"/>
                  <a:pt x="153" y="28"/>
                  <a:pt x="151" y="27"/>
                </a:cubicBezTo>
                <a:cubicBezTo>
                  <a:pt x="151" y="27"/>
                  <a:pt x="151" y="26"/>
                  <a:pt x="151" y="26"/>
                </a:cubicBezTo>
                <a:cubicBezTo>
                  <a:pt x="135" y="10"/>
                  <a:pt x="113" y="0"/>
                  <a:pt x="88" y="0"/>
                </a:cubicBez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77"/>
                  <a:pt x="174" y="66"/>
                  <a:pt x="170" y="56"/>
                </a:cubicBezTo>
                <a:cubicBezTo>
                  <a:pt x="170" y="55"/>
                  <a:pt x="169" y="55"/>
                  <a:pt x="169" y="5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4"/>
          <p:cNvSpPr/>
          <p:nvPr/>
        </p:nvSpPr>
        <p:spPr>
          <a:xfrm>
            <a:off x="986400" y="3632040"/>
            <a:ext cx="455760" cy="455760"/>
          </a:xfrm>
          <a:custGeom>
            <a:avLst/>
            <a:gdLst/>
            <a:ahLst/>
            <a:rect l="l" t="t" r="r" b="b"/>
            <a:pathLst>
              <a:path w="176" h="176">
                <a:moveTo>
                  <a:pt x="88" y="110"/>
                </a:moveTo>
                <a:cubicBezTo>
                  <a:pt x="51" y="73"/>
                  <a:pt x="51" y="73"/>
                  <a:pt x="51" y="73"/>
                </a:cubicBezTo>
                <a:cubicBezTo>
                  <a:pt x="50" y="72"/>
                  <a:pt x="49" y="72"/>
                  <a:pt x="48" y="72"/>
                </a:cubicBezTo>
                <a:cubicBezTo>
                  <a:pt x="46" y="72"/>
                  <a:pt x="44" y="74"/>
                  <a:pt x="44" y="76"/>
                </a:cubicBezTo>
                <a:cubicBezTo>
                  <a:pt x="44" y="77"/>
                  <a:pt x="44" y="78"/>
                  <a:pt x="45" y="79"/>
                </a:cubicBezTo>
                <a:cubicBezTo>
                  <a:pt x="85" y="119"/>
                  <a:pt x="85" y="119"/>
                  <a:pt x="85" y="119"/>
                </a:cubicBezTo>
                <a:cubicBezTo>
                  <a:pt x="86" y="120"/>
                  <a:pt x="87" y="120"/>
                  <a:pt x="88" y="120"/>
                </a:cubicBezTo>
                <a:cubicBezTo>
                  <a:pt x="89" y="120"/>
                  <a:pt x="90" y="120"/>
                  <a:pt x="91" y="119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6" y="30"/>
                  <a:pt x="176" y="29"/>
                  <a:pt x="176" y="28"/>
                </a:cubicBezTo>
                <a:cubicBezTo>
                  <a:pt x="176" y="26"/>
                  <a:pt x="174" y="24"/>
                  <a:pt x="172" y="24"/>
                </a:cubicBezTo>
                <a:cubicBezTo>
                  <a:pt x="171" y="24"/>
                  <a:pt x="170" y="24"/>
                  <a:pt x="169" y="25"/>
                </a:cubicBezTo>
                <a:cubicBezTo>
                  <a:pt x="169" y="25"/>
                  <a:pt x="169" y="25"/>
                  <a:pt x="169" y="25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3" y="42"/>
                  <a:pt x="153" y="42"/>
                  <a:pt x="153" y="42"/>
                </a:cubicBezTo>
                <a:cubicBezTo>
                  <a:pt x="153" y="42"/>
                  <a:pt x="153" y="42"/>
                  <a:pt x="153" y="42"/>
                </a:cubicBezTo>
                <a:lnTo>
                  <a:pt x="88" y="110"/>
                </a:lnTo>
                <a:close/>
                <a:moveTo>
                  <a:pt x="169" y="54"/>
                </a:moveTo>
                <a:cubicBezTo>
                  <a:pt x="167" y="53"/>
                  <a:pt x="165" y="53"/>
                  <a:pt x="163" y="54"/>
                </a:cubicBezTo>
                <a:cubicBezTo>
                  <a:pt x="162" y="55"/>
                  <a:pt x="162" y="57"/>
                  <a:pt x="162" y="58"/>
                </a:cubicBezTo>
                <a:cubicBezTo>
                  <a:pt x="162" y="58"/>
                  <a:pt x="162" y="58"/>
                  <a:pt x="162" y="58"/>
                </a:cubicBezTo>
                <a:cubicBezTo>
                  <a:pt x="166" y="68"/>
                  <a:pt x="168" y="78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11" y="8"/>
                  <a:pt x="131" y="17"/>
                  <a:pt x="146" y="33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7" y="34"/>
                  <a:pt x="150" y="34"/>
                  <a:pt x="151" y="32"/>
                </a:cubicBezTo>
                <a:cubicBezTo>
                  <a:pt x="153" y="31"/>
                  <a:pt x="153" y="28"/>
                  <a:pt x="151" y="27"/>
                </a:cubicBezTo>
                <a:cubicBezTo>
                  <a:pt x="151" y="27"/>
                  <a:pt x="151" y="26"/>
                  <a:pt x="151" y="26"/>
                </a:cubicBezTo>
                <a:cubicBezTo>
                  <a:pt x="135" y="10"/>
                  <a:pt x="113" y="0"/>
                  <a:pt x="88" y="0"/>
                </a:cubicBez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77"/>
                  <a:pt x="174" y="66"/>
                  <a:pt x="170" y="56"/>
                </a:cubicBezTo>
                <a:cubicBezTo>
                  <a:pt x="170" y="55"/>
                  <a:pt x="169" y="55"/>
                  <a:pt x="169" y="5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CustomShape 5"/>
          <p:cNvSpPr/>
          <p:nvPr/>
        </p:nvSpPr>
        <p:spPr>
          <a:xfrm>
            <a:off x="1590120" y="1978560"/>
            <a:ext cx="8858520" cy="114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34 τμήματα Υγιεινής &amp; Ασφάλειας Τροφίμων (ΕΦΕΤ)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10 νησιά με 489 εκπαιδευθέντες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2021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Α’ εξάμηνο: προγραμματισμός</a:t>
            </a: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14 τμημάτων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</a:t>
            </a: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12 νησιά.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4" name="34 - Εικόνα" descr=""/>
          <p:cNvPicPr/>
          <p:nvPr/>
        </p:nvPicPr>
        <p:blipFill>
          <a:blip r:embed="rId1"/>
          <a:stretch/>
        </p:blipFill>
        <p:spPr>
          <a:xfrm>
            <a:off x="0" y="6066000"/>
            <a:ext cx="1332360" cy="791640"/>
          </a:xfrm>
          <a:prstGeom prst="rect">
            <a:avLst/>
          </a:prstGeom>
          <a:ln w="9360">
            <a:noFill/>
          </a:ln>
        </p:spPr>
      </p:pic>
      <p:pic>
        <p:nvPicPr>
          <p:cNvPr id="95" name="Εικόνα 11" descr=""/>
          <p:cNvPicPr/>
          <p:nvPr/>
        </p:nvPicPr>
        <p:blipFill>
          <a:blip r:embed="rId2"/>
          <a:stretch/>
        </p:blipFill>
        <p:spPr>
          <a:xfrm>
            <a:off x="9375480" y="217440"/>
            <a:ext cx="2146680" cy="3022200"/>
          </a:xfrm>
          <a:prstGeom prst="rect">
            <a:avLst/>
          </a:prstGeom>
          <a:ln>
            <a:noFill/>
          </a:ln>
        </p:spPr>
      </p:pic>
      <p:pic>
        <p:nvPicPr>
          <p:cNvPr id="96" name="Εικόνα 13" descr=""/>
          <p:cNvPicPr/>
          <p:nvPr/>
        </p:nvPicPr>
        <p:blipFill>
          <a:blip r:embed="rId3"/>
          <a:stretch/>
        </p:blipFill>
        <p:spPr>
          <a:xfrm>
            <a:off x="9735480" y="3340080"/>
            <a:ext cx="2137320" cy="3022200"/>
          </a:xfrm>
          <a:prstGeom prst="rect">
            <a:avLst/>
          </a:prstGeom>
          <a:ln>
            <a:noFill/>
          </a:ln>
        </p:spPr>
      </p:pic>
    </p:spTree>
  </p:cSld>
  <p:transition spd="med">
    <p:fade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84280" y="753480"/>
            <a:ext cx="5816160" cy="461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670" spc="-1" strike="noStrike">
                <a:solidFill>
                  <a:srgbClr val="5b9bd5"/>
                </a:solidFill>
                <a:uFill>
                  <a:solidFill>
                    <a:srgbClr val="ffffff"/>
                  </a:solidFill>
                </a:uFill>
                <a:latin typeface="Calibri"/>
                <a:ea typeface="Roboto Condensed"/>
              </a:rPr>
              <a:t>Εκπαίδευση &amp; Κατάρτιση - 2019 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Line 2"/>
          <p:cNvSpPr/>
          <p:nvPr/>
        </p:nvSpPr>
        <p:spPr>
          <a:xfrm>
            <a:off x="4241520" y="2292480"/>
            <a:ext cx="0" cy="1638360"/>
          </a:xfrm>
          <a:prstGeom prst="line">
            <a:avLst/>
          </a:prstGeom>
          <a:ln w="25560">
            <a:solidFill>
              <a:schemeClr val="accent2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Line 3"/>
          <p:cNvSpPr/>
          <p:nvPr/>
        </p:nvSpPr>
        <p:spPr>
          <a:xfrm>
            <a:off x="10997280" y="2223720"/>
            <a:ext cx="0" cy="1707120"/>
          </a:xfrm>
          <a:prstGeom prst="line">
            <a:avLst/>
          </a:prstGeom>
          <a:ln w="25560">
            <a:solidFill>
              <a:schemeClr val="accent2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4"/>
          <p:cNvSpPr/>
          <p:nvPr/>
        </p:nvSpPr>
        <p:spPr>
          <a:xfrm>
            <a:off x="4607640" y="2132640"/>
            <a:ext cx="5783400" cy="3412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el-GR" sz="20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2.350 εκπαιδευθέντες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σεμινάρια επιχειρηματικού ενδιαφέροντος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Digital Marketing, Τουριστικό Marketing, Business Plan, </a:t>
            </a: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Εξυπηρέτηση Πελατών, Διαχείριση Παραπόνων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Εισαγωγικά σεμινάρια Bartending και Barista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Εξαγωγές, Δεξιότητες Coaching και Stress Management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συνεργασία με Οργανισμούς και Ακαδημαϊκά ιδρύματα.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5"/>
          <p:cNvSpPr/>
          <p:nvPr/>
        </p:nvSpPr>
        <p:spPr>
          <a:xfrm>
            <a:off x="1050480" y="2132640"/>
            <a:ext cx="2827080" cy="2559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 κύκλοι</a:t>
            </a: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προγράμματος μεταπτυχιακού επιπέδου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l-GR" sz="1800" spc="-13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(MBA) με </a:t>
            </a:r>
            <a:r>
              <a:rPr b="1" lang="el-GR" sz="1800" spc="-13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38 συμμετέχοντες</a:t>
            </a:r>
            <a:r>
              <a:rPr b="1"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μέσω τηλεδιάσκεψης στα 8 γραφεία των νησιών στις Κυκλάδες.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l-GR" sz="18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σε συνεργασία με την ΕΕΔΕ.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" name="Εικόνα 8" descr=""/>
          <p:cNvPicPr/>
          <p:nvPr/>
        </p:nvPicPr>
        <p:blipFill>
          <a:blip r:embed="rId1"/>
          <a:stretch/>
        </p:blipFill>
        <p:spPr>
          <a:xfrm>
            <a:off x="10391400" y="5778360"/>
            <a:ext cx="1568160" cy="791640"/>
          </a:xfrm>
          <a:prstGeom prst="rect">
            <a:avLst/>
          </a:prstGeom>
          <a:ln>
            <a:noFill/>
          </a:ln>
        </p:spPr>
      </p:pic>
      <p:pic>
        <p:nvPicPr>
          <p:cNvPr id="103" name="34 - Εικόνα" descr=""/>
          <p:cNvPicPr/>
          <p:nvPr/>
        </p:nvPicPr>
        <p:blipFill>
          <a:blip r:embed="rId2"/>
          <a:stretch/>
        </p:blipFill>
        <p:spPr>
          <a:xfrm>
            <a:off x="0" y="6066000"/>
            <a:ext cx="1332360" cy="791640"/>
          </a:xfrm>
          <a:prstGeom prst="rect">
            <a:avLst/>
          </a:prstGeom>
          <a:ln w="9360">
            <a:noFill/>
          </a:ln>
        </p:spPr>
      </p:pic>
    </p:spTree>
  </p:cSld>
  <p:transition spd="med">
    <p:fade/>
  </p:transition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withEffect" fill="hold" presetClass="entr" presetID="37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" dur="1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4" dur="1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125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25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nodeType="withEffect" fill="hold" presetClass="entr" presetID="37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9" dur="1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125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25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635040" y="568800"/>
            <a:ext cx="6171840" cy="461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670" spc="-1" strike="noStrike">
                <a:solidFill>
                  <a:srgbClr val="5b9bd5"/>
                </a:solidFill>
                <a:uFill>
                  <a:solidFill>
                    <a:srgbClr val="ffffff"/>
                  </a:solidFill>
                </a:uFill>
                <a:latin typeface="Calibri"/>
                <a:ea typeface="Roboto Condensed"/>
              </a:rPr>
              <a:t>Προγράμματα κατάρτισης 2020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05" name="34 - Εικόνα" descr=""/>
          <p:cNvPicPr/>
          <p:nvPr/>
        </p:nvPicPr>
        <p:blipFill>
          <a:blip r:embed="rId1"/>
          <a:stretch/>
        </p:blipFill>
        <p:spPr>
          <a:xfrm>
            <a:off x="0" y="6066000"/>
            <a:ext cx="1332360" cy="791640"/>
          </a:xfrm>
          <a:prstGeom prst="rect">
            <a:avLst/>
          </a:prstGeom>
          <a:ln w="9360">
            <a:noFill/>
          </a:ln>
        </p:spPr>
      </p:pic>
      <p:sp>
        <p:nvSpPr>
          <p:cNvPr id="106" name="CustomShape 2"/>
          <p:cNvSpPr/>
          <p:nvPr/>
        </p:nvSpPr>
        <p:spPr>
          <a:xfrm>
            <a:off x="1523880" y="1498680"/>
            <a:ext cx="9506160" cy="437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14 διαδραστικά webinar μέσω τηλεδιάσκεψης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για την αντιμετώπιση του Covid-19.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Θεματολογία: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7 webinar: Νέα πρωτόκολλα και κανονισμοί Υγιεινής &amp; Ασφάλειας στο χώρο 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της μαζικής εστίασης και των τουριστικών καταλυμάτων.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 webinar: Ηλεκτρονικό εμπόριο | e-shop (σε συνεργασία με την ΕΕΔΕ).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 webinar: Η διαμόρφωση της τουριστικής αγοράς βάσει των νέων συνθηκών που προκάλεσε η πανδημία (σε συνεργασία με το Πανεπιστήμιο Πειραιώς).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22.500</a:t>
            </a:r>
            <a:r>
              <a:rPr lang="el-GR" sz="200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συμμετέχοντες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1369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συμμετέχοντες/σεμινάριο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8500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βεβαιώσεις πιστοποιημένης εκπαίδευσης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6500</a:t>
            </a: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εκπαιδευθέντες στη χρήση της ψηφιακής πλατφόρμας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965160" y="1498680"/>
            <a:ext cx="455760" cy="455760"/>
          </a:xfrm>
          <a:custGeom>
            <a:avLst/>
            <a:gdLst/>
            <a:ahLst/>
            <a:rect l="l" t="t" r="r" b="b"/>
            <a:pathLst>
              <a:path w="176" h="176">
                <a:moveTo>
                  <a:pt x="88" y="110"/>
                </a:moveTo>
                <a:cubicBezTo>
                  <a:pt x="51" y="73"/>
                  <a:pt x="51" y="73"/>
                  <a:pt x="51" y="73"/>
                </a:cubicBezTo>
                <a:cubicBezTo>
                  <a:pt x="50" y="72"/>
                  <a:pt x="49" y="72"/>
                  <a:pt x="48" y="72"/>
                </a:cubicBezTo>
                <a:cubicBezTo>
                  <a:pt x="46" y="72"/>
                  <a:pt x="44" y="74"/>
                  <a:pt x="44" y="76"/>
                </a:cubicBezTo>
                <a:cubicBezTo>
                  <a:pt x="44" y="77"/>
                  <a:pt x="44" y="78"/>
                  <a:pt x="45" y="79"/>
                </a:cubicBezTo>
                <a:cubicBezTo>
                  <a:pt x="85" y="119"/>
                  <a:pt x="85" y="119"/>
                  <a:pt x="85" y="119"/>
                </a:cubicBezTo>
                <a:cubicBezTo>
                  <a:pt x="86" y="120"/>
                  <a:pt x="87" y="120"/>
                  <a:pt x="88" y="120"/>
                </a:cubicBezTo>
                <a:cubicBezTo>
                  <a:pt x="89" y="120"/>
                  <a:pt x="90" y="120"/>
                  <a:pt x="91" y="119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6" y="30"/>
                  <a:pt x="176" y="29"/>
                  <a:pt x="176" y="28"/>
                </a:cubicBezTo>
                <a:cubicBezTo>
                  <a:pt x="176" y="26"/>
                  <a:pt x="174" y="24"/>
                  <a:pt x="172" y="24"/>
                </a:cubicBezTo>
                <a:cubicBezTo>
                  <a:pt x="171" y="24"/>
                  <a:pt x="170" y="24"/>
                  <a:pt x="169" y="25"/>
                </a:cubicBezTo>
                <a:cubicBezTo>
                  <a:pt x="169" y="25"/>
                  <a:pt x="169" y="25"/>
                  <a:pt x="169" y="25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3" y="42"/>
                  <a:pt x="153" y="42"/>
                  <a:pt x="153" y="42"/>
                </a:cubicBezTo>
                <a:cubicBezTo>
                  <a:pt x="153" y="42"/>
                  <a:pt x="153" y="42"/>
                  <a:pt x="153" y="42"/>
                </a:cubicBezTo>
                <a:lnTo>
                  <a:pt x="88" y="110"/>
                </a:lnTo>
                <a:close/>
                <a:moveTo>
                  <a:pt x="169" y="54"/>
                </a:moveTo>
                <a:cubicBezTo>
                  <a:pt x="167" y="53"/>
                  <a:pt x="165" y="53"/>
                  <a:pt x="163" y="54"/>
                </a:cubicBezTo>
                <a:cubicBezTo>
                  <a:pt x="162" y="55"/>
                  <a:pt x="162" y="57"/>
                  <a:pt x="162" y="58"/>
                </a:cubicBezTo>
                <a:cubicBezTo>
                  <a:pt x="162" y="58"/>
                  <a:pt x="162" y="58"/>
                  <a:pt x="162" y="58"/>
                </a:cubicBezTo>
                <a:cubicBezTo>
                  <a:pt x="166" y="68"/>
                  <a:pt x="168" y="78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11" y="8"/>
                  <a:pt x="131" y="17"/>
                  <a:pt x="146" y="33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7" y="34"/>
                  <a:pt x="150" y="34"/>
                  <a:pt x="151" y="32"/>
                </a:cubicBezTo>
                <a:cubicBezTo>
                  <a:pt x="153" y="31"/>
                  <a:pt x="153" y="28"/>
                  <a:pt x="151" y="27"/>
                </a:cubicBezTo>
                <a:cubicBezTo>
                  <a:pt x="151" y="27"/>
                  <a:pt x="151" y="26"/>
                  <a:pt x="151" y="26"/>
                </a:cubicBezTo>
                <a:cubicBezTo>
                  <a:pt x="135" y="10"/>
                  <a:pt x="113" y="0"/>
                  <a:pt x="88" y="0"/>
                </a:cubicBez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77"/>
                  <a:pt x="174" y="66"/>
                  <a:pt x="170" y="56"/>
                </a:cubicBezTo>
                <a:cubicBezTo>
                  <a:pt x="170" y="55"/>
                  <a:pt x="169" y="55"/>
                  <a:pt x="169" y="5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fade/>
  </p:transition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635040" y="568800"/>
            <a:ext cx="6171840" cy="461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670" spc="-1" strike="noStrike">
                <a:solidFill>
                  <a:srgbClr val="5b9bd5"/>
                </a:solidFill>
                <a:uFill>
                  <a:solidFill>
                    <a:srgbClr val="ffffff"/>
                  </a:solidFill>
                </a:uFill>
                <a:latin typeface="Calibri"/>
                <a:ea typeface="Roboto Condensed"/>
              </a:rPr>
              <a:t>Προγράμματα κατάρτισης 2021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09" name="34 - Εικόνα" descr=""/>
          <p:cNvPicPr/>
          <p:nvPr/>
        </p:nvPicPr>
        <p:blipFill>
          <a:blip r:embed="rId1"/>
          <a:stretch/>
        </p:blipFill>
        <p:spPr>
          <a:xfrm>
            <a:off x="0" y="6066000"/>
            <a:ext cx="1332360" cy="791640"/>
          </a:xfrm>
          <a:prstGeom prst="rect">
            <a:avLst/>
          </a:prstGeom>
          <a:ln w="9360">
            <a:noFill/>
          </a:ln>
        </p:spPr>
      </p:pic>
      <p:sp>
        <p:nvSpPr>
          <p:cNvPr id="110" name="CustomShape 2"/>
          <p:cNvSpPr/>
          <p:nvPr/>
        </p:nvSpPr>
        <p:spPr>
          <a:xfrm>
            <a:off x="1523880" y="1498680"/>
            <a:ext cx="9875160" cy="349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Πανεπιστήμιο Πειραιώς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Θεματικές ενότητες: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Η γνώση των νέων δεδομένων είναι η δύναμή μας για την προετοιμασία της φετινής σεζόν.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Μάρκετινγκ &amp; Ηλεκτρονικό Μάρκετινγκ στις Υπηρεσίες και τον Τουρισμό.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Στρατηγικό Μάνατζμεντ για Σύγχρονους Τουριστικούς Οργανισμούς στη μετά covid-19 εποχή.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Κοστολογικά Συστήματα &amp; Διαχείριση Κόστους Επιχειρήσεων Τουρισμού και Φιλοξενίας.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965160" y="1498680"/>
            <a:ext cx="455760" cy="455760"/>
          </a:xfrm>
          <a:custGeom>
            <a:avLst/>
            <a:gdLst/>
            <a:ahLst/>
            <a:rect l="l" t="t" r="r" b="b"/>
            <a:pathLst>
              <a:path w="176" h="176">
                <a:moveTo>
                  <a:pt x="88" y="110"/>
                </a:moveTo>
                <a:cubicBezTo>
                  <a:pt x="51" y="73"/>
                  <a:pt x="51" y="73"/>
                  <a:pt x="51" y="73"/>
                </a:cubicBezTo>
                <a:cubicBezTo>
                  <a:pt x="50" y="72"/>
                  <a:pt x="49" y="72"/>
                  <a:pt x="48" y="72"/>
                </a:cubicBezTo>
                <a:cubicBezTo>
                  <a:pt x="46" y="72"/>
                  <a:pt x="44" y="74"/>
                  <a:pt x="44" y="76"/>
                </a:cubicBezTo>
                <a:cubicBezTo>
                  <a:pt x="44" y="77"/>
                  <a:pt x="44" y="78"/>
                  <a:pt x="45" y="79"/>
                </a:cubicBezTo>
                <a:cubicBezTo>
                  <a:pt x="85" y="119"/>
                  <a:pt x="85" y="119"/>
                  <a:pt x="85" y="119"/>
                </a:cubicBezTo>
                <a:cubicBezTo>
                  <a:pt x="86" y="120"/>
                  <a:pt x="87" y="120"/>
                  <a:pt x="88" y="120"/>
                </a:cubicBezTo>
                <a:cubicBezTo>
                  <a:pt x="89" y="120"/>
                  <a:pt x="90" y="120"/>
                  <a:pt x="91" y="119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6" y="30"/>
                  <a:pt x="176" y="29"/>
                  <a:pt x="176" y="28"/>
                </a:cubicBezTo>
                <a:cubicBezTo>
                  <a:pt x="176" y="26"/>
                  <a:pt x="174" y="24"/>
                  <a:pt x="172" y="24"/>
                </a:cubicBezTo>
                <a:cubicBezTo>
                  <a:pt x="171" y="24"/>
                  <a:pt x="170" y="24"/>
                  <a:pt x="169" y="25"/>
                </a:cubicBezTo>
                <a:cubicBezTo>
                  <a:pt x="169" y="25"/>
                  <a:pt x="169" y="25"/>
                  <a:pt x="169" y="25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3" y="42"/>
                  <a:pt x="153" y="42"/>
                  <a:pt x="153" y="42"/>
                </a:cubicBezTo>
                <a:cubicBezTo>
                  <a:pt x="153" y="42"/>
                  <a:pt x="153" y="42"/>
                  <a:pt x="153" y="42"/>
                </a:cubicBezTo>
                <a:lnTo>
                  <a:pt x="88" y="110"/>
                </a:lnTo>
                <a:close/>
                <a:moveTo>
                  <a:pt x="169" y="54"/>
                </a:moveTo>
                <a:cubicBezTo>
                  <a:pt x="167" y="53"/>
                  <a:pt x="165" y="53"/>
                  <a:pt x="163" y="54"/>
                </a:cubicBezTo>
                <a:cubicBezTo>
                  <a:pt x="162" y="55"/>
                  <a:pt x="162" y="57"/>
                  <a:pt x="162" y="58"/>
                </a:cubicBezTo>
                <a:cubicBezTo>
                  <a:pt x="162" y="58"/>
                  <a:pt x="162" y="58"/>
                  <a:pt x="162" y="58"/>
                </a:cubicBezTo>
                <a:cubicBezTo>
                  <a:pt x="166" y="68"/>
                  <a:pt x="168" y="78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11" y="8"/>
                  <a:pt x="131" y="17"/>
                  <a:pt x="146" y="33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7" y="34"/>
                  <a:pt x="150" y="34"/>
                  <a:pt x="151" y="32"/>
                </a:cubicBezTo>
                <a:cubicBezTo>
                  <a:pt x="153" y="31"/>
                  <a:pt x="153" y="28"/>
                  <a:pt x="151" y="27"/>
                </a:cubicBezTo>
                <a:cubicBezTo>
                  <a:pt x="151" y="27"/>
                  <a:pt x="151" y="26"/>
                  <a:pt x="151" y="26"/>
                </a:cubicBezTo>
                <a:cubicBezTo>
                  <a:pt x="135" y="10"/>
                  <a:pt x="113" y="0"/>
                  <a:pt x="88" y="0"/>
                </a:cubicBez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77"/>
                  <a:pt x="174" y="66"/>
                  <a:pt x="170" y="56"/>
                </a:cubicBezTo>
                <a:cubicBezTo>
                  <a:pt x="170" y="55"/>
                  <a:pt x="169" y="55"/>
                  <a:pt x="169" y="5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2" name="Εικόνα 2" descr=""/>
          <p:cNvPicPr/>
          <p:nvPr/>
        </p:nvPicPr>
        <p:blipFill>
          <a:blip r:embed="rId2"/>
          <a:stretch/>
        </p:blipFill>
        <p:spPr>
          <a:xfrm>
            <a:off x="7856280" y="563040"/>
            <a:ext cx="3822120" cy="1391400"/>
          </a:xfrm>
          <a:prstGeom prst="rect">
            <a:avLst/>
          </a:prstGeom>
          <a:ln>
            <a:noFill/>
          </a:ln>
        </p:spPr>
      </p:pic>
    </p:spTree>
  </p:cSld>
  <p:transition spd="med">
    <p:fade/>
  </p:transition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635040" y="568800"/>
            <a:ext cx="6171840" cy="461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670" spc="-1" strike="noStrike">
                <a:solidFill>
                  <a:srgbClr val="5b9bd5"/>
                </a:solidFill>
                <a:uFill>
                  <a:solidFill>
                    <a:srgbClr val="ffffff"/>
                  </a:solidFill>
                </a:uFill>
                <a:latin typeface="Calibri"/>
                <a:ea typeface="Roboto Condensed"/>
              </a:rPr>
              <a:t>Προγράμματα κατάρτισης 2021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14" name="34 - Εικόνα" descr=""/>
          <p:cNvPicPr/>
          <p:nvPr/>
        </p:nvPicPr>
        <p:blipFill>
          <a:blip r:embed="rId1"/>
          <a:stretch/>
        </p:blipFill>
        <p:spPr>
          <a:xfrm>
            <a:off x="0" y="6066000"/>
            <a:ext cx="1332360" cy="791640"/>
          </a:xfrm>
          <a:prstGeom prst="rect">
            <a:avLst/>
          </a:prstGeom>
          <a:ln w="9360">
            <a:noFill/>
          </a:ln>
        </p:spPr>
      </p:pic>
      <p:sp>
        <p:nvSpPr>
          <p:cNvPr id="115" name="CustomShape 2"/>
          <p:cNvSpPr/>
          <p:nvPr/>
        </p:nvSpPr>
        <p:spPr>
          <a:xfrm>
            <a:off x="1523880" y="1498680"/>
            <a:ext cx="9506160" cy="406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Γεωπονικό Πανεπιστήμιο Αθηνών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Θεματικές ενότητες: 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Πιστοποιημένα προϊόντα. Η σημασία των προϊόντων ΠΟΠ, ΠΓΕ και ΕΠΙΠ στην τοπική ανάπτυξη.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Η σημασία των τοπικών γενετικών πόρων στην ανάπτυξη των νησιών.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Η καλλιέργεια των αρωματικών και φαρμακευτικών φυτών στις Κυκλάδες.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304560">
              <a:lnSpc>
                <a:spcPct val="100000"/>
              </a:lnSpc>
              <a:buClr>
                <a:srgbClr val="767171"/>
              </a:buClr>
              <a:buFont typeface="Arial"/>
              <a:buChar char="•"/>
            </a:pPr>
            <a:r>
              <a:rPr lang="el-GR" sz="1870" spc="-1" strike="noStrike">
                <a:solidFill>
                  <a:srgbClr val="767171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Ξερικές καλλιέργειες στα νησιά των Κυκλάδων.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965160" y="1498680"/>
            <a:ext cx="455760" cy="455760"/>
          </a:xfrm>
          <a:custGeom>
            <a:avLst/>
            <a:gdLst/>
            <a:ahLst/>
            <a:rect l="l" t="t" r="r" b="b"/>
            <a:pathLst>
              <a:path w="176" h="176">
                <a:moveTo>
                  <a:pt x="88" y="110"/>
                </a:moveTo>
                <a:cubicBezTo>
                  <a:pt x="51" y="73"/>
                  <a:pt x="51" y="73"/>
                  <a:pt x="51" y="73"/>
                </a:cubicBezTo>
                <a:cubicBezTo>
                  <a:pt x="50" y="72"/>
                  <a:pt x="49" y="72"/>
                  <a:pt x="48" y="72"/>
                </a:cubicBezTo>
                <a:cubicBezTo>
                  <a:pt x="46" y="72"/>
                  <a:pt x="44" y="74"/>
                  <a:pt x="44" y="76"/>
                </a:cubicBezTo>
                <a:cubicBezTo>
                  <a:pt x="44" y="77"/>
                  <a:pt x="44" y="78"/>
                  <a:pt x="45" y="79"/>
                </a:cubicBezTo>
                <a:cubicBezTo>
                  <a:pt x="85" y="119"/>
                  <a:pt x="85" y="119"/>
                  <a:pt x="85" y="119"/>
                </a:cubicBezTo>
                <a:cubicBezTo>
                  <a:pt x="86" y="120"/>
                  <a:pt x="87" y="120"/>
                  <a:pt x="88" y="120"/>
                </a:cubicBezTo>
                <a:cubicBezTo>
                  <a:pt x="89" y="120"/>
                  <a:pt x="90" y="120"/>
                  <a:pt x="91" y="119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58" y="49"/>
                  <a:pt x="158" y="49"/>
                  <a:pt x="158" y="49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63" y="43"/>
                  <a:pt x="163" y="43"/>
                  <a:pt x="163" y="43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76" y="30"/>
                  <a:pt x="176" y="29"/>
                  <a:pt x="176" y="28"/>
                </a:cubicBezTo>
                <a:cubicBezTo>
                  <a:pt x="176" y="26"/>
                  <a:pt x="174" y="24"/>
                  <a:pt x="172" y="24"/>
                </a:cubicBezTo>
                <a:cubicBezTo>
                  <a:pt x="171" y="24"/>
                  <a:pt x="170" y="24"/>
                  <a:pt x="169" y="25"/>
                </a:cubicBezTo>
                <a:cubicBezTo>
                  <a:pt x="169" y="25"/>
                  <a:pt x="169" y="25"/>
                  <a:pt x="169" y="25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9" y="36"/>
                  <a:pt x="159" y="36"/>
                  <a:pt x="159" y="36"/>
                </a:cubicBezTo>
                <a:cubicBezTo>
                  <a:pt x="153" y="42"/>
                  <a:pt x="153" y="42"/>
                  <a:pt x="153" y="42"/>
                </a:cubicBezTo>
                <a:cubicBezTo>
                  <a:pt x="153" y="42"/>
                  <a:pt x="153" y="42"/>
                  <a:pt x="153" y="42"/>
                </a:cubicBezTo>
                <a:lnTo>
                  <a:pt x="88" y="110"/>
                </a:lnTo>
                <a:close/>
                <a:moveTo>
                  <a:pt x="169" y="54"/>
                </a:moveTo>
                <a:cubicBezTo>
                  <a:pt x="167" y="53"/>
                  <a:pt x="165" y="53"/>
                  <a:pt x="163" y="54"/>
                </a:cubicBezTo>
                <a:cubicBezTo>
                  <a:pt x="162" y="55"/>
                  <a:pt x="162" y="57"/>
                  <a:pt x="162" y="58"/>
                </a:cubicBezTo>
                <a:cubicBezTo>
                  <a:pt x="162" y="58"/>
                  <a:pt x="162" y="58"/>
                  <a:pt x="162" y="58"/>
                </a:cubicBezTo>
                <a:cubicBezTo>
                  <a:pt x="166" y="68"/>
                  <a:pt x="168" y="78"/>
                  <a:pt x="168" y="88"/>
                </a:cubicBezTo>
                <a:cubicBezTo>
                  <a:pt x="168" y="132"/>
                  <a:pt x="132" y="168"/>
                  <a:pt x="88" y="168"/>
                </a:cubicBez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11" y="8"/>
                  <a:pt x="131" y="17"/>
                  <a:pt x="146" y="33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7" y="34"/>
                  <a:pt x="150" y="34"/>
                  <a:pt x="151" y="32"/>
                </a:cubicBezTo>
                <a:cubicBezTo>
                  <a:pt x="153" y="31"/>
                  <a:pt x="153" y="28"/>
                  <a:pt x="151" y="27"/>
                </a:cubicBezTo>
                <a:cubicBezTo>
                  <a:pt x="151" y="27"/>
                  <a:pt x="151" y="26"/>
                  <a:pt x="151" y="26"/>
                </a:cubicBezTo>
                <a:cubicBezTo>
                  <a:pt x="135" y="10"/>
                  <a:pt x="113" y="0"/>
                  <a:pt x="88" y="0"/>
                </a:cubicBez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77"/>
                  <a:pt x="174" y="66"/>
                  <a:pt x="170" y="56"/>
                </a:cubicBezTo>
                <a:cubicBezTo>
                  <a:pt x="170" y="55"/>
                  <a:pt x="169" y="55"/>
                  <a:pt x="169" y="5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7" name="Εικόνα 2" descr=""/>
          <p:cNvPicPr/>
          <p:nvPr/>
        </p:nvPicPr>
        <p:blipFill>
          <a:blip r:embed="rId2"/>
          <a:stretch/>
        </p:blipFill>
        <p:spPr>
          <a:xfrm>
            <a:off x="6521040" y="568800"/>
            <a:ext cx="5289480" cy="826560"/>
          </a:xfrm>
          <a:prstGeom prst="rect">
            <a:avLst/>
          </a:prstGeom>
          <a:ln>
            <a:noFill/>
          </a:ln>
        </p:spPr>
      </p:pic>
    </p:spTree>
  </p:cSld>
  <p:transition spd="med">
    <p:fade/>
  </p:transition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/>
            <a:endParaRPr lang="el-G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9" name="Εικόνα 3" descr=""/>
          <p:cNvPicPr/>
          <p:nvPr/>
        </p:nvPicPr>
        <p:blipFill>
          <a:blip r:embed="rId1"/>
          <a:stretch/>
        </p:blipFill>
        <p:spPr>
          <a:xfrm>
            <a:off x="0" y="1334160"/>
            <a:ext cx="12191760" cy="5517360"/>
          </a:xfrm>
          <a:prstGeom prst="rect">
            <a:avLst/>
          </a:prstGeom>
          <a:ln>
            <a:noFill/>
          </a:ln>
        </p:spPr>
      </p:pic>
      <p:sp>
        <p:nvSpPr>
          <p:cNvPr id="120" name="CustomShape 2"/>
          <p:cNvSpPr/>
          <p:nvPr/>
        </p:nvSpPr>
        <p:spPr>
          <a:xfrm>
            <a:off x="3756600" y="557280"/>
            <a:ext cx="46782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008aae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Σας ευχαριστούμε.</a:t>
            </a:r>
            <a:endParaRPr lang="el-G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Application>LibreOffice/5.0.4.2$Windows_x86 LibreOffice_project/2b9802c1994aa0b7dc6079e128979269cf95bc78</Application>
  <Paragraphs>72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2021-02-17T12:30:14Z</dcterms:created>
  <dc:creator>Παναγιώτης Θεοδωράκης</dc:creator>
  <dc:language>el-GR</dc:language>
  <cp:lastModifiedBy>Στεφανία Παπακώστα</cp:lastModifiedBy>
  <dcterms:modified xsi:type="dcterms:W3CDTF">2021-02-22T16:18:37Z</dcterms:modified>
  <cp:revision>27</cp:revision>
  <dc:title>Εκπαίδευση &amp; Κατάρτιση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Ευρεία οθόνη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