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7.jpeg" ContentType="image/jpeg"/>
  <Override PartName="/ppt/media/image1.png" ContentType="image/png"/>
  <Override PartName="/ppt/media/image2.png" ContentType="image/png"/>
  <Override PartName="/ppt/media/image9.jpeg" ContentType="image/jpeg"/>
  <Override PartName="/ppt/media/image3.png" ContentType="image/png"/>
  <Override PartName="/ppt/media/image6.jpeg" ContentType="image/jpeg"/>
  <Override PartName="/ppt/media/image4.png" ContentType="image/png"/>
  <Override PartName="/ppt/media/image5.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8229240" cy="4525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0200"/>
            <a:ext cx="8229240" cy="4525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1735560" y="1599840"/>
            <a:ext cx="5671800" cy="4525560"/>
          </a:xfrm>
          <a:prstGeom prst="rect">
            <a:avLst/>
          </a:prstGeom>
          <a:ln>
            <a:noFill/>
          </a:ln>
        </p:spPr>
      </p:pic>
      <p:pic>
        <p:nvPicPr>
          <p:cNvPr id="38" name="" descr=""/>
          <p:cNvPicPr/>
          <p:nvPr/>
        </p:nvPicPr>
        <p:blipFill>
          <a:blip r:embed="rId3"/>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46" name="PlaceHolder 2"/>
          <p:cNvSpPr>
            <a:spLocks noGrp="1"/>
          </p:cNvSpPr>
          <p:nvPr>
            <p:ph type="subTitle"/>
          </p:nvPr>
        </p:nvSpPr>
        <p:spPr>
          <a:xfrm>
            <a:off x="457200" y="1600200"/>
            <a:ext cx="8229240" cy="4525560"/>
          </a:xfrm>
          <a:prstGeom prst="rect">
            <a:avLst/>
          </a:prstGeom>
        </p:spPr>
        <p:txBody>
          <a:bodyPr lIns="0" rIns="0" tIns="0" bIns="0" anchor="ctr"/>
          <a:p>
            <a:pPr algn="ctr"/>
            <a:endParaRPr lang="el-GR" sz="3200" spc="-1" strike="noStrike">
              <a:solidFill>
                <a:srgbClr val="ffffff"/>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48" name="PlaceHolder 2"/>
          <p:cNvSpPr>
            <a:spLocks noGrp="1"/>
          </p:cNvSpPr>
          <p:nvPr>
            <p:ph type="body"/>
          </p:nvPr>
        </p:nvSpPr>
        <p:spPr>
          <a:xfrm>
            <a:off x="457200" y="1600200"/>
            <a:ext cx="8229240" cy="4525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50" name="PlaceHolder 2"/>
          <p:cNvSpPr>
            <a:spLocks noGrp="1"/>
          </p:cNvSpPr>
          <p:nvPr>
            <p:ph type="body"/>
          </p:nvPr>
        </p:nvSpPr>
        <p:spPr>
          <a:xfrm>
            <a:off x="457200" y="1600200"/>
            <a:ext cx="4015800" cy="4525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51" name="PlaceHolder 3"/>
          <p:cNvSpPr>
            <a:spLocks noGrp="1"/>
          </p:cNvSpPr>
          <p:nvPr>
            <p:ph type="body"/>
          </p:nvPr>
        </p:nvSpPr>
        <p:spPr>
          <a:xfrm>
            <a:off x="4674240" y="1600200"/>
            <a:ext cx="4015800" cy="4525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4680"/>
            <a:ext cx="8229240" cy="5297760"/>
          </a:xfrm>
          <a:prstGeom prst="rect">
            <a:avLst/>
          </a:prstGeom>
        </p:spPr>
        <p:txBody>
          <a:bodyPr lIns="0" rIns="0" tIns="0" bIns="0" anchor="ctr"/>
          <a:p>
            <a:pPr algn="ctr"/>
            <a:endParaRPr lang="el-GR" sz="3200" spc="-1" strike="noStrike">
              <a:solidFill>
                <a:srgbClr val="ffffff"/>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55" name="PlaceHolder 2"/>
          <p:cNvSpPr>
            <a:spLocks noGrp="1"/>
          </p:cNvSpPr>
          <p:nvPr>
            <p:ph type="body"/>
          </p:nvPr>
        </p:nvSpPr>
        <p:spPr>
          <a:xfrm>
            <a:off x="457200" y="160020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56" name="PlaceHolder 3"/>
          <p:cNvSpPr>
            <a:spLocks noGrp="1"/>
          </p:cNvSpPr>
          <p:nvPr>
            <p:ph type="body"/>
          </p:nvPr>
        </p:nvSpPr>
        <p:spPr>
          <a:xfrm>
            <a:off x="457200" y="396432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57" name="PlaceHolder 4"/>
          <p:cNvSpPr>
            <a:spLocks noGrp="1"/>
          </p:cNvSpPr>
          <p:nvPr>
            <p:ph type="body"/>
          </p:nvPr>
        </p:nvSpPr>
        <p:spPr>
          <a:xfrm>
            <a:off x="4674240" y="1600200"/>
            <a:ext cx="4015800" cy="4525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lang="el-GR" sz="3200" spc="-1" strike="noStrike">
              <a:solidFill>
                <a:srgbClr val="ffffff"/>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59" name="PlaceHolder 2"/>
          <p:cNvSpPr>
            <a:spLocks noGrp="1"/>
          </p:cNvSpPr>
          <p:nvPr>
            <p:ph type="body"/>
          </p:nvPr>
        </p:nvSpPr>
        <p:spPr>
          <a:xfrm>
            <a:off x="457200" y="1600200"/>
            <a:ext cx="4015800" cy="4525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60" name="PlaceHolder 3"/>
          <p:cNvSpPr>
            <a:spLocks noGrp="1"/>
          </p:cNvSpPr>
          <p:nvPr>
            <p:ph type="body"/>
          </p:nvPr>
        </p:nvSpPr>
        <p:spPr>
          <a:xfrm>
            <a:off x="4674240" y="160020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61" name="PlaceHolder 4"/>
          <p:cNvSpPr>
            <a:spLocks noGrp="1"/>
          </p:cNvSpPr>
          <p:nvPr>
            <p:ph type="body"/>
          </p:nvPr>
        </p:nvSpPr>
        <p:spPr>
          <a:xfrm>
            <a:off x="4674240" y="396432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63" name="PlaceHolder 2"/>
          <p:cNvSpPr>
            <a:spLocks noGrp="1"/>
          </p:cNvSpPr>
          <p:nvPr>
            <p:ph type="body"/>
          </p:nvPr>
        </p:nvSpPr>
        <p:spPr>
          <a:xfrm>
            <a:off x="457200" y="160020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64" name="PlaceHolder 3"/>
          <p:cNvSpPr>
            <a:spLocks noGrp="1"/>
          </p:cNvSpPr>
          <p:nvPr>
            <p:ph type="body"/>
          </p:nvPr>
        </p:nvSpPr>
        <p:spPr>
          <a:xfrm>
            <a:off x="4674240" y="160020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65" name="PlaceHolder 4"/>
          <p:cNvSpPr>
            <a:spLocks noGrp="1"/>
          </p:cNvSpPr>
          <p:nvPr>
            <p:ph type="body"/>
          </p:nvPr>
        </p:nvSpPr>
        <p:spPr>
          <a:xfrm>
            <a:off x="457200" y="3964320"/>
            <a:ext cx="822924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67" name="PlaceHolder 2"/>
          <p:cNvSpPr>
            <a:spLocks noGrp="1"/>
          </p:cNvSpPr>
          <p:nvPr>
            <p:ph type="body"/>
          </p:nvPr>
        </p:nvSpPr>
        <p:spPr>
          <a:xfrm>
            <a:off x="457200" y="1600200"/>
            <a:ext cx="822924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68" name="PlaceHolder 3"/>
          <p:cNvSpPr>
            <a:spLocks noGrp="1"/>
          </p:cNvSpPr>
          <p:nvPr>
            <p:ph type="body"/>
          </p:nvPr>
        </p:nvSpPr>
        <p:spPr>
          <a:xfrm>
            <a:off x="457200" y="3964320"/>
            <a:ext cx="822924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70" name="PlaceHolder 2"/>
          <p:cNvSpPr>
            <a:spLocks noGrp="1"/>
          </p:cNvSpPr>
          <p:nvPr>
            <p:ph type="body"/>
          </p:nvPr>
        </p:nvSpPr>
        <p:spPr>
          <a:xfrm>
            <a:off x="457200" y="160020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71" name="PlaceHolder 3"/>
          <p:cNvSpPr>
            <a:spLocks noGrp="1"/>
          </p:cNvSpPr>
          <p:nvPr>
            <p:ph type="body"/>
          </p:nvPr>
        </p:nvSpPr>
        <p:spPr>
          <a:xfrm>
            <a:off x="4674240" y="160020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72" name="PlaceHolder 4"/>
          <p:cNvSpPr>
            <a:spLocks noGrp="1"/>
          </p:cNvSpPr>
          <p:nvPr>
            <p:ph type="body"/>
          </p:nvPr>
        </p:nvSpPr>
        <p:spPr>
          <a:xfrm>
            <a:off x="4674240" y="396432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73" name="PlaceHolder 5"/>
          <p:cNvSpPr>
            <a:spLocks noGrp="1"/>
          </p:cNvSpPr>
          <p:nvPr>
            <p:ph type="body"/>
          </p:nvPr>
        </p:nvSpPr>
        <p:spPr>
          <a:xfrm>
            <a:off x="457200" y="396432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75" name="PlaceHolder 2"/>
          <p:cNvSpPr>
            <a:spLocks noGrp="1"/>
          </p:cNvSpPr>
          <p:nvPr>
            <p:ph type="body"/>
          </p:nvPr>
        </p:nvSpPr>
        <p:spPr>
          <a:xfrm>
            <a:off x="457200" y="1600200"/>
            <a:ext cx="8229240" cy="4525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76" name="PlaceHolder 3"/>
          <p:cNvSpPr>
            <a:spLocks noGrp="1"/>
          </p:cNvSpPr>
          <p:nvPr>
            <p:ph type="body"/>
          </p:nvPr>
        </p:nvSpPr>
        <p:spPr>
          <a:xfrm>
            <a:off x="457200" y="1600200"/>
            <a:ext cx="8229240" cy="4525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pic>
        <p:nvPicPr>
          <p:cNvPr id="77" name="" descr=""/>
          <p:cNvPicPr/>
          <p:nvPr/>
        </p:nvPicPr>
        <p:blipFill>
          <a:blip r:embed="rId2"/>
          <a:stretch/>
        </p:blipFill>
        <p:spPr>
          <a:xfrm>
            <a:off x="1735560" y="1599840"/>
            <a:ext cx="5671800" cy="4525560"/>
          </a:xfrm>
          <a:prstGeom prst="rect">
            <a:avLst/>
          </a:prstGeom>
          <a:ln>
            <a:noFill/>
          </a:ln>
        </p:spPr>
      </p:pic>
      <p:pic>
        <p:nvPicPr>
          <p:cNvPr id="78" name="" descr=""/>
          <p:cNvPicPr/>
          <p:nvPr/>
        </p:nvPicPr>
        <p:blipFill>
          <a:blip r:embed="rId3"/>
          <a:stretch/>
        </p:blipFill>
        <p:spPr>
          <a:xfrm>
            <a:off x="1735560" y="1599840"/>
            <a:ext cx="567180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lang="el-GR" sz="3200" spc="-1" strike="noStrike">
              <a:solidFill>
                <a:srgbClr val="ffffff"/>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lang="el-GR" sz="18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p>
            <a:endParaRPr lang="el-GR" sz="32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0066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l-GR" sz="4400" spc="-1" strike="noStrike">
                <a:solidFill>
                  <a:srgbClr val="000000"/>
                </a:solidFill>
                <a:uFill>
                  <a:solidFill>
                    <a:srgbClr val="ffffff"/>
                  </a:solidFill>
                </a:uFill>
                <a:latin typeface="Calibri"/>
              </a:rPr>
              <a:t>Kλικ για επεξεργασία του τίτλου</a:t>
            </a:r>
            <a:endParaRPr lang="el-GR" sz="1800" spc="-1" strike="noStrike">
              <a:solidFill>
                <a:srgbClr val="000000"/>
              </a:solidFill>
              <a:uFill>
                <a:solidFill>
                  <a:srgbClr val="ffffff"/>
                </a:solidFill>
              </a:uFill>
              <a:latin typeface="Calibri"/>
            </a:endParaRPr>
          </a:p>
        </p:txBody>
      </p:sp>
      <p:sp>
        <p:nvSpPr>
          <p:cNvPr id="1" name="PlaceHolder 2"/>
          <p:cNvSpPr>
            <a:spLocks noGrp="1"/>
          </p:cNvSpPr>
          <p:nvPr>
            <p:ph type="body"/>
          </p:nvPr>
        </p:nvSpPr>
        <p:spPr>
          <a:xfrm>
            <a:off x="457200" y="1600200"/>
            <a:ext cx="8229240" cy="4525560"/>
          </a:xfrm>
          <a:prstGeom prst="rect">
            <a:avLst/>
          </a:prstGeom>
        </p:spPr>
        <p:txBody>
          <a:bodyPr/>
          <a:p>
            <a:pPr marL="432000" indent="-324000">
              <a:buClr>
                <a:srgbClr val="ffffff"/>
              </a:buClr>
              <a:buSzPct val="45000"/>
              <a:buFont typeface="Wingdings" charset="2"/>
              <a:buChar char=""/>
            </a:pPr>
            <a:r>
              <a:rPr lang="el-GR" sz="3200" spc="-1" strike="noStrike">
                <a:solidFill>
                  <a:srgbClr val="000000"/>
                </a:solidFill>
                <a:uFill>
                  <a:solidFill>
                    <a:srgbClr val="ffffff"/>
                  </a:solidFill>
                </a:uFill>
                <a:latin typeface="Calibri"/>
              </a:rPr>
              <a:t>Πατήστε για επεξεργασία της μορφής κειμένου διάρθρωσης</a:t>
            </a:r>
            <a:endParaRPr lang="el-GR" sz="3200" spc="-1" strike="noStrike">
              <a:solidFill>
                <a:srgbClr val="000000"/>
              </a:solidFill>
              <a:uFill>
                <a:solidFill>
                  <a:srgbClr val="ffffff"/>
                </a:solidFill>
              </a:uFill>
              <a:latin typeface="Calibri"/>
            </a:endParaRPr>
          </a:p>
          <a:p>
            <a:pPr lvl="1" marL="864000" indent="-324000">
              <a:buClr>
                <a:srgbClr val="ffffff"/>
              </a:buClr>
              <a:buSzPct val="75000"/>
              <a:buFont typeface="Symbol" charset="2"/>
              <a:buChar char=""/>
            </a:pPr>
            <a:r>
              <a:rPr lang="el-GR" sz="3200" spc="-1" strike="noStrike">
                <a:solidFill>
                  <a:srgbClr val="000000"/>
                </a:solidFill>
                <a:uFill>
                  <a:solidFill>
                    <a:srgbClr val="ffffff"/>
                  </a:solidFill>
                </a:uFill>
                <a:latin typeface="Calibri"/>
              </a:rPr>
              <a:t>Δεύτερο επίπεδο διάρθρωσης</a:t>
            </a:r>
            <a:endParaRPr lang="el-GR" sz="3200" spc="-1" strike="noStrike">
              <a:solidFill>
                <a:srgbClr val="000000"/>
              </a:solidFill>
              <a:uFill>
                <a:solidFill>
                  <a:srgbClr val="ffffff"/>
                </a:solidFill>
              </a:uFill>
              <a:latin typeface="Calibri"/>
            </a:endParaRPr>
          </a:p>
          <a:p>
            <a:pPr lvl="2" marL="1296000" indent="-288000">
              <a:buClr>
                <a:srgbClr val="ffffff"/>
              </a:buClr>
              <a:buSzPct val="45000"/>
              <a:buFont typeface="Wingdings" charset="2"/>
              <a:buChar char=""/>
            </a:pPr>
            <a:r>
              <a:rPr lang="el-GR" sz="3200" spc="-1" strike="noStrike">
                <a:solidFill>
                  <a:srgbClr val="000000"/>
                </a:solidFill>
                <a:uFill>
                  <a:solidFill>
                    <a:srgbClr val="ffffff"/>
                  </a:solidFill>
                </a:uFill>
                <a:latin typeface="Calibri"/>
              </a:rPr>
              <a:t>Τρίτο επίπεδο διάρθρωσης</a:t>
            </a:r>
            <a:endParaRPr lang="el-GR" sz="3200" spc="-1" strike="noStrike">
              <a:solidFill>
                <a:srgbClr val="000000"/>
              </a:solidFill>
              <a:uFill>
                <a:solidFill>
                  <a:srgbClr val="ffffff"/>
                </a:solidFill>
              </a:uFill>
              <a:latin typeface="Calibri"/>
            </a:endParaRPr>
          </a:p>
          <a:p>
            <a:pPr lvl="3" marL="1728000" indent="-216000">
              <a:buClr>
                <a:srgbClr val="ffffff"/>
              </a:buClr>
              <a:buSzPct val="75000"/>
              <a:buFont typeface="Symbol" charset="2"/>
              <a:buChar char=""/>
            </a:pPr>
            <a:r>
              <a:rPr lang="el-GR" sz="3200" spc="-1" strike="noStrike">
                <a:solidFill>
                  <a:srgbClr val="000000"/>
                </a:solidFill>
                <a:uFill>
                  <a:solidFill>
                    <a:srgbClr val="ffffff"/>
                  </a:solidFill>
                </a:uFill>
                <a:latin typeface="Calibri"/>
              </a:rPr>
              <a:t>Τέταρτο επίπεδο διάρθρωσης</a:t>
            </a:r>
            <a:endParaRPr lang="el-GR" sz="3200" spc="-1" strike="noStrike">
              <a:solidFill>
                <a:srgbClr val="000000"/>
              </a:solidFill>
              <a:uFill>
                <a:solidFill>
                  <a:srgbClr val="ffffff"/>
                </a:solidFill>
              </a:uFill>
              <a:latin typeface="Calibri"/>
            </a:endParaRPr>
          </a:p>
          <a:p>
            <a:pPr lvl="4" marL="2160000" indent="-216000">
              <a:buClr>
                <a:srgbClr val="ffffff"/>
              </a:buClr>
              <a:buSzPct val="45000"/>
              <a:buFont typeface="Wingdings" charset="2"/>
              <a:buChar char=""/>
            </a:pPr>
            <a:r>
              <a:rPr lang="el-GR" sz="3200" spc="-1" strike="noStrike">
                <a:solidFill>
                  <a:srgbClr val="000000"/>
                </a:solidFill>
                <a:uFill>
                  <a:solidFill>
                    <a:srgbClr val="ffffff"/>
                  </a:solidFill>
                </a:uFill>
                <a:latin typeface="Calibri"/>
              </a:rPr>
              <a:t>Πέμπτο επίπεδο διάρθρωσης</a:t>
            </a:r>
            <a:endParaRPr lang="el-GR" sz="3200" spc="-1" strike="noStrike">
              <a:solidFill>
                <a:srgbClr val="000000"/>
              </a:solidFill>
              <a:uFill>
                <a:solidFill>
                  <a:srgbClr val="ffffff"/>
                </a:solidFill>
              </a:uFill>
              <a:latin typeface="Calibri"/>
            </a:endParaRPr>
          </a:p>
          <a:p>
            <a:pPr lvl="5" marL="2592000" indent="-216000">
              <a:buClr>
                <a:srgbClr val="ffffff"/>
              </a:buClr>
              <a:buSzPct val="45000"/>
              <a:buFont typeface="Wingdings" charset="2"/>
              <a:buChar char=""/>
            </a:pPr>
            <a:r>
              <a:rPr lang="el-GR" sz="3200" spc="-1" strike="noStrike">
                <a:solidFill>
                  <a:srgbClr val="000000"/>
                </a:solidFill>
                <a:uFill>
                  <a:solidFill>
                    <a:srgbClr val="ffffff"/>
                  </a:solidFill>
                </a:uFill>
                <a:latin typeface="Calibri"/>
              </a:rPr>
              <a:t>Έκτο επίπεδο διάρθρωσης</a:t>
            </a:r>
            <a:endParaRPr lang="el-G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el-GR" sz="3200" spc="-1" strike="noStrike">
                <a:solidFill>
                  <a:srgbClr val="000000"/>
                </a:solidFill>
                <a:uFill>
                  <a:solidFill>
                    <a:srgbClr val="ffffff"/>
                  </a:solidFill>
                </a:uFill>
                <a:latin typeface="Calibri"/>
              </a:rPr>
              <a:t>Έβδομο επίπεδο διάρθρωσηςKλικ για επεξεργασία των στυλ του υποδείγματος</a:t>
            </a:r>
            <a:endParaRPr lang="el-GR"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lang="el-GR" sz="2800" spc="-1" strike="noStrike">
                <a:solidFill>
                  <a:srgbClr val="000000"/>
                </a:solidFill>
                <a:uFill>
                  <a:solidFill>
                    <a:srgbClr val="ffffff"/>
                  </a:solidFill>
                </a:uFill>
                <a:latin typeface="Calibri"/>
              </a:rPr>
              <a:t>Δεύτερου επιπέδου</a:t>
            </a:r>
            <a:endParaRPr lang="el-GR"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lang="el-GR" sz="2400" spc="-1" strike="noStrike">
                <a:solidFill>
                  <a:srgbClr val="000000"/>
                </a:solidFill>
                <a:uFill>
                  <a:solidFill>
                    <a:srgbClr val="ffffff"/>
                  </a:solidFill>
                </a:uFill>
                <a:latin typeface="Calibri"/>
              </a:rPr>
              <a:t>Τρίτου επιπέδου</a:t>
            </a:r>
            <a:endParaRPr lang="el-GR"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lang="el-GR" sz="2000" spc="-1" strike="noStrike">
                <a:solidFill>
                  <a:srgbClr val="000000"/>
                </a:solidFill>
                <a:uFill>
                  <a:solidFill>
                    <a:srgbClr val="ffffff"/>
                  </a:solidFill>
                </a:uFill>
                <a:latin typeface="Calibri"/>
              </a:rPr>
              <a:t>Τέταρτου επιπέδου</a:t>
            </a:r>
            <a:endParaRPr lang="el-GR"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lang="el-GR" sz="2000" spc="-1" strike="noStrike">
                <a:solidFill>
                  <a:srgbClr val="000000"/>
                </a:solidFill>
                <a:uFill>
                  <a:solidFill>
                    <a:srgbClr val="ffffff"/>
                  </a:solidFill>
                </a:uFill>
                <a:latin typeface="Calibri"/>
              </a:rPr>
              <a:t>Πέμπτου επιπέδου</a:t>
            </a:r>
            <a:endParaRPr lang="el-GR" sz="3200" spc="-1" strike="noStrike">
              <a:solidFill>
                <a:srgbClr val="000000"/>
              </a:solidFill>
              <a:uFill>
                <a:solidFill>
                  <a:srgbClr val="ffffff"/>
                </a:solidFill>
              </a:uFill>
              <a:latin typeface="Calibri"/>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el-GR" sz="1200" spc="-1" strike="noStrike">
                <a:solidFill>
                  <a:srgbClr val="8b8b8b"/>
                </a:solidFill>
                <a:uFill>
                  <a:solidFill>
                    <a:srgbClr val="ffffff"/>
                  </a:solidFill>
                </a:uFill>
                <a:latin typeface="Calibri"/>
              </a:rPr>
              <a:t>22/1/2019</a:t>
            </a:r>
            <a:endParaRPr lang="el-GR" sz="1400" spc="-1" strike="noStrike">
              <a:solidFill>
                <a:srgbClr val="ffffff"/>
              </a:solidFill>
              <a:uFill>
                <a:solidFill>
                  <a:srgbClr val="ffffff"/>
                </a:solidFill>
              </a:uFill>
              <a:latin typeface="Times New Roman"/>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lang="el-GR" sz="2400" spc="-1" strike="noStrike">
              <a:solidFill>
                <a:srgbClr val="ffffff"/>
              </a:solidFill>
              <a:uFill>
                <a:solidFill>
                  <a:srgbClr val="ffffff"/>
                </a:solidFill>
              </a:uFill>
              <a:latin typeface="Times New Roman"/>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58E6BD72-6848-4ADC-A93A-C0B91CFE0240}" type="slidenum">
              <a:rPr lang="el-GR" sz="1200" spc="-1" strike="noStrike">
                <a:solidFill>
                  <a:srgbClr val="8b8b8b"/>
                </a:solidFill>
                <a:uFill>
                  <a:solidFill>
                    <a:srgbClr val="ffffff"/>
                  </a:solidFill>
                </a:uFill>
                <a:latin typeface="Calibri"/>
              </a:rPr>
              <a:t>&lt;αριθμός&gt;</a:t>
            </a:fld>
            <a:endParaRPr lang="el-GR" sz="1400" spc="-1" strike="noStrike">
              <a:solidFill>
                <a:srgbClr val="ffffff"/>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006600"/>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el-GR" sz="4400" spc="-1" strike="noStrike">
                <a:solidFill>
                  <a:srgbClr val="000000"/>
                </a:solidFill>
                <a:uFill>
                  <a:solidFill>
                    <a:srgbClr val="ffffff"/>
                  </a:solidFill>
                </a:uFill>
                <a:latin typeface="Calibri"/>
              </a:rPr>
              <a:t>Kλικ για επεξεργασία του τίτλου</a:t>
            </a:r>
            <a:endParaRPr lang="el-GR" sz="1800" spc="-1" strike="noStrike">
              <a:solidFill>
                <a:srgbClr val="000000"/>
              </a:solidFill>
              <a:uFill>
                <a:solidFill>
                  <a:srgbClr val="ffffff"/>
                </a:solidFill>
              </a:uFill>
              <a:latin typeface="Calibri"/>
            </a:endParaRPr>
          </a:p>
        </p:txBody>
      </p:sp>
      <p:sp>
        <p:nvSpPr>
          <p:cNvPr id="40" name="PlaceHolder 2"/>
          <p:cNvSpPr>
            <a:spLocks noGrp="1"/>
          </p:cNvSpPr>
          <p:nvPr>
            <p:ph type="subTitle"/>
          </p:nvPr>
        </p:nvSpPr>
        <p:spPr>
          <a:xfrm>
            <a:off x="1371600" y="3886200"/>
            <a:ext cx="6400440" cy="1752120"/>
          </a:xfrm>
          <a:prstGeom prst="rect">
            <a:avLst/>
          </a:prstGeom>
        </p:spPr>
        <p:txBody>
          <a:bodyPr/>
          <a:p>
            <a:pPr algn="ctr">
              <a:lnSpc>
                <a:spcPct val="100000"/>
              </a:lnSpc>
            </a:pPr>
            <a:r>
              <a:rPr lang="el-GR" sz="3200" spc="-1" strike="noStrike">
                <a:solidFill>
                  <a:srgbClr val="8b8b8b"/>
                </a:solidFill>
                <a:uFill>
                  <a:solidFill>
                    <a:srgbClr val="ffffff"/>
                  </a:solidFill>
                </a:uFill>
                <a:latin typeface="Calibri"/>
              </a:rPr>
              <a:t>Κάντε κλικ για να επεξεργαστείτε τον υπότιτλο του υποδείγματος</a:t>
            </a:r>
            <a:endParaRPr lang="el-GR" sz="3200" spc="-1" strike="noStrike">
              <a:solidFill>
                <a:srgbClr val="ffffff"/>
              </a:solidFill>
              <a:uFill>
                <a:solidFill>
                  <a:srgbClr val="ffffff"/>
                </a:solidFill>
              </a:uFill>
              <a:latin typeface="Arial"/>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r>
              <a:rPr lang="el-GR" sz="1200" spc="-1" strike="noStrike">
                <a:solidFill>
                  <a:srgbClr val="8b8b8b"/>
                </a:solidFill>
                <a:uFill>
                  <a:solidFill>
                    <a:srgbClr val="ffffff"/>
                  </a:solidFill>
                </a:uFill>
                <a:latin typeface="Calibri"/>
              </a:rPr>
              <a:t>22/1/2019</a:t>
            </a:r>
            <a:endParaRPr lang="el-GR" sz="1400" spc="-1" strike="noStrike">
              <a:solidFill>
                <a:srgbClr val="ffffff"/>
              </a:solidFill>
              <a:uFill>
                <a:solidFill>
                  <a:srgbClr val="ffffff"/>
                </a:solidFill>
              </a:uFill>
              <a:latin typeface="Times New Roman"/>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lang="el-GR" sz="2400" spc="-1" strike="noStrike">
              <a:solidFill>
                <a:srgbClr val="ffffff"/>
              </a:solidFill>
              <a:uFill>
                <a:solidFill>
                  <a:srgbClr val="ffffff"/>
                </a:solidFill>
              </a:uFill>
              <a:latin typeface="Times New Roman"/>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E74CDF37-30EF-448F-A752-F76A344543C2}" type="slidenum">
              <a:rPr lang="el-GR" sz="1200" spc="-1" strike="noStrike">
                <a:solidFill>
                  <a:srgbClr val="8b8b8b"/>
                </a:solidFill>
                <a:uFill>
                  <a:solidFill>
                    <a:srgbClr val="ffffff"/>
                  </a:solidFill>
                </a:uFill>
                <a:latin typeface="Calibri"/>
              </a:rPr>
              <a:t>&lt;αριθμός&gt;</a:t>
            </a:fld>
            <a:endParaRPr lang="el-GR" sz="1400" spc="-1" strike="noStrike">
              <a:solidFill>
                <a:srgbClr val="ffffff"/>
              </a:solidFill>
              <a:uFill>
                <a:solidFill>
                  <a:srgbClr val="ffffff"/>
                </a:solidFill>
              </a:uFill>
              <a:latin typeface="Times New Roman"/>
            </a:endParaRPr>
          </a:p>
        </p:txBody>
      </p:sp>
      <p:sp>
        <p:nvSpPr>
          <p:cNvPr id="44" name="PlaceHolder 6"/>
          <p:cNvSpPr>
            <a:spLocks noGrp="1"/>
          </p:cNvSpPr>
          <p:nvPr>
            <p:ph type="body"/>
          </p:nvPr>
        </p:nvSpPr>
        <p:spPr>
          <a:xfrm>
            <a:off x="457200" y="1604520"/>
            <a:ext cx="8229240" cy="3977280"/>
          </a:xfrm>
          <a:prstGeom prst="rect">
            <a:avLst/>
          </a:prstGeom>
        </p:spPr>
        <p:txBody>
          <a:bodyPr lIns="0" rIns="0" tIns="0" bIns="0"/>
          <a:p>
            <a:pPr marL="432000" indent="-324000">
              <a:buClr>
                <a:srgbClr val="ffffff"/>
              </a:buClr>
              <a:buSzPct val="45000"/>
              <a:buFont typeface="Wingdings" charset="2"/>
              <a:buChar char=""/>
            </a:pPr>
            <a:r>
              <a:rPr lang="el-GR" sz="3200" spc="-1" strike="noStrike">
                <a:solidFill>
                  <a:srgbClr val="000000"/>
                </a:solidFill>
                <a:uFill>
                  <a:solidFill>
                    <a:srgbClr val="ffffff"/>
                  </a:solidFill>
                </a:uFill>
                <a:latin typeface="Calibri"/>
              </a:rPr>
              <a:t>Πατήστε για επεξεργασία της μορφής κειμένου διάρθρωσης</a:t>
            </a:r>
            <a:endParaRPr lang="el-GR" sz="3200" spc="-1" strike="noStrike">
              <a:solidFill>
                <a:srgbClr val="000000"/>
              </a:solidFill>
              <a:uFill>
                <a:solidFill>
                  <a:srgbClr val="ffffff"/>
                </a:solidFill>
              </a:uFill>
              <a:latin typeface="Calibri"/>
            </a:endParaRPr>
          </a:p>
          <a:p>
            <a:pPr lvl="1" marL="864000" indent="-324000">
              <a:buClr>
                <a:srgbClr val="ffffff"/>
              </a:buClr>
              <a:buSzPct val="75000"/>
              <a:buFont typeface="Symbol" charset="2"/>
              <a:buChar char=""/>
            </a:pPr>
            <a:r>
              <a:rPr lang="el-GR" sz="2400" spc="-1" strike="noStrike">
                <a:solidFill>
                  <a:srgbClr val="000000"/>
                </a:solidFill>
                <a:uFill>
                  <a:solidFill>
                    <a:srgbClr val="ffffff"/>
                  </a:solidFill>
                </a:uFill>
                <a:latin typeface="Calibri"/>
              </a:rPr>
              <a:t>Δεύτερο επίπεδο διάρθρωσης</a:t>
            </a:r>
            <a:endParaRPr lang="el-GR" sz="2400" spc="-1" strike="noStrike">
              <a:solidFill>
                <a:srgbClr val="000000"/>
              </a:solidFill>
              <a:uFill>
                <a:solidFill>
                  <a:srgbClr val="ffffff"/>
                </a:solidFill>
              </a:uFill>
              <a:latin typeface="Calibri"/>
            </a:endParaRPr>
          </a:p>
          <a:p>
            <a:pPr lvl="2" marL="1296000" indent="-288000">
              <a:buClr>
                <a:srgbClr val="ffffff"/>
              </a:buClr>
              <a:buSzPct val="45000"/>
              <a:buFont typeface="Wingdings" charset="2"/>
              <a:buChar char=""/>
            </a:pPr>
            <a:r>
              <a:rPr lang="el-GR" sz="2000" spc="-1" strike="noStrike">
                <a:solidFill>
                  <a:srgbClr val="000000"/>
                </a:solidFill>
                <a:uFill>
                  <a:solidFill>
                    <a:srgbClr val="ffffff"/>
                  </a:solidFill>
                </a:uFill>
                <a:latin typeface="Calibri"/>
              </a:rPr>
              <a:t>Τρίτο επίπεδο διάρθρωσης</a:t>
            </a:r>
            <a:endParaRPr lang="el-GR" sz="2000" spc="-1" strike="noStrike">
              <a:solidFill>
                <a:srgbClr val="000000"/>
              </a:solidFill>
              <a:uFill>
                <a:solidFill>
                  <a:srgbClr val="ffffff"/>
                </a:solidFill>
              </a:uFill>
              <a:latin typeface="Calibri"/>
            </a:endParaRPr>
          </a:p>
          <a:p>
            <a:pPr lvl="3" marL="1728000" indent="-216000">
              <a:buClr>
                <a:srgbClr val="ffffff"/>
              </a:buClr>
              <a:buSzPct val="75000"/>
              <a:buFont typeface="Symbol" charset="2"/>
              <a:buChar char=""/>
            </a:pPr>
            <a:r>
              <a:rPr lang="el-GR" sz="2000" spc="-1" strike="noStrike">
                <a:solidFill>
                  <a:srgbClr val="000000"/>
                </a:solidFill>
                <a:uFill>
                  <a:solidFill>
                    <a:srgbClr val="ffffff"/>
                  </a:solidFill>
                </a:uFill>
                <a:latin typeface="Calibri"/>
              </a:rPr>
              <a:t>Τέταρτο επίπεδο διάρθρωσης</a:t>
            </a:r>
            <a:endParaRPr lang="el-GR" sz="2000" spc="-1" strike="noStrike">
              <a:solidFill>
                <a:srgbClr val="000000"/>
              </a:solidFill>
              <a:uFill>
                <a:solidFill>
                  <a:srgbClr val="ffffff"/>
                </a:solidFill>
              </a:uFill>
              <a:latin typeface="Calibri"/>
            </a:endParaRPr>
          </a:p>
          <a:p>
            <a:pPr lvl="4" marL="2160000" indent="-216000">
              <a:buClr>
                <a:srgbClr val="ffffff"/>
              </a:buClr>
              <a:buSzPct val="45000"/>
              <a:buFont typeface="Wingdings" charset="2"/>
              <a:buChar char=""/>
            </a:pPr>
            <a:r>
              <a:rPr lang="el-GR" sz="2000" spc="-1" strike="noStrike">
                <a:solidFill>
                  <a:srgbClr val="000000"/>
                </a:solidFill>
                <a:uFill>
                  <a:solidFill>
                    <a:srgbClr val="ffffff"/>
                  </a:solidFill>
                </a:uFill>
                <a:latin typeface="Calibri"/>
              </a:rPr>
              <a:t>Πέμπτο επίπεδο διάρθρωσης</a:t>
            </a:r>
            <a:endParaRPr lang="el-GR" sz="2000" spc="-1" strike="noStrike">
              <a:solidFill>
                <a:srgbClr val="000000"/>
              </a:solidFill>
              <a:uFill>
                <a:solidFill>
                  <a:srgbClr val="ffffff"/>
                </a:solidFill>
              </a:uFill>
              <a:latin typeface="Calibri"/>
            </a:endParaRPr>
          </a:p>
          <a:p>
            <a:pPr lvl="5" marL="2592000" indent="-216000">
              <a:buClr>
                <a:srgbClr val="ffffff"/>
              </a:buClr>
              <a:buSzPct val="45000"/>
              <a:buFont typeface="Wingdings" charset="2"/>
              <a:buChar char=""/>
            </a:pPr>
            <a:r>
              <a:rPr lang="el-GR" sz="2000" spc="-1" strike="noStrike">
                <a:solidFill>
                  <a:srgbClr val="000000"/>
                </a:solidFill>
                <a:uFill>
                  <a:solidFill>
                    <a:srgbClr val="ffffff"/>
                  </a:solidFill>
                </a:uFill>
                <a:latin typeface="Calibri"/>
              </a:rPr>
              <a:t>Έκτο επίπεδο διάρθρωσης</a:t>
            </a:r>
            <a:endParaRPr lang="el-GR" sz="2000" spc="-1" strike="noStrike">
              <a:solidFill>
                <a:srgbClr val="000000"/>
              </a:solidFill>
              <a:uFill>
                <a:solidFill>
                  <a:srgbClr val="ffffff"/>
                </a:solidFill>
              </a:uFill>
              <a:latin typeface="Calibri"/>
            </a:endParaRPr>
          </a:p>
          <a:p>
            <a:pPr lvl="6" marL="3024000" indent="-216000">
              <a:buClr>
                <a:srgbClr val="ffffff"/>
              </a:buClr>
              <a:buSzPct val="45000"/>
              <a:buFont typeface="Wingdings" charset="2"/>
              <a:buChar char=""/>
            </a:pPr>
            <a:r>
              <a:rPr lang="el-GR" sz="2000" spc="-1" strike="noStrike">
                <a:solidFill>
                  <a:srgbClr val="000000"/>
                </a:solidFill>
                <a:uFill>
                  <a:solidFill>
                    <a:srgbClr val="ffffff"/>
                  </a:solidFill>
                </a:uFill>
                <a:latin typeface="Calibri"/>
              </a:rPr>
              <a:t>Έβδομο επίπεδο διάρθρωσης</a:t>
            </a:r>
            <a:endParaRPr lang="el-GR"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TextShape 1"/>
          <p:cNvSpPr txBox="1"/>
          <p:nvPr/>
        </p:nvSpPr>
        <p:spPr>
          <a:xfrm>
            <a:off x="395640" y="116640"/>
            <a:ext cx="8229240" cy="1142640"/>
          </a:xfrm>
          <a:prstGeom prst="rect">
            <a:avLst/>
          </a:prstGeom>
          <a:noFill/>
          <a:ln>
            <a:noFill/>
          </a:ln>
        </p:spPr>
        <p:txBody>
          <a:bodyPr anchor="ctr"/>
          <a:p>
            <a:pPr algn="ctr">
              <a:lnSpc>
                <a:spcPct val="100000"/>
              </a:lnSpc>
            </a:pPr>
            <a:r>
              <a:rPr b="1" lang="el-GR" sz="4000" spc="-1" strike="noStrike">
                <a:solidFill>
                  <a:srgbClr val="ffffff"/>
                </a:solidFill>
                <a:uFill>
                  <a:solidFill>
                    <a:srgbClr val="ffffff"/>
                  </a:solidFill>
                </a:uFill>
                <a:latin typeface="Calibri"/>
              </a:rPr>
              <a:t>Δασικοί Χάρτες</a:t>
            </a:r>
            <a:endParaRPr lang="el-GR" sz="1800" spc="-1" strike="noStrike">
              <a:solidFill>
                <a:srgbClr val="000000"/>
              </a:solidFill>
              <a:uFill>
                <a:solidFill>
                  <a:srgbClr val="ffffff"/>
                </a:solidFill>
              </a:uFill>
              <a:latin typeface="Calibri"/>
            </a:endParaRPr>
          </a:p>
        </p:txBody>
      </p:sp>
      <p:sp>
        <p:nvSpPr>
          <p:cNvPr id="80" name="TextShape 2"/>
          <p:cNvSpPr txBox="1"/>
          <p:nvPr/>
        </p:nvSpPr>
        <p:spPr>
          <a:xfrm>
            <a:off x="539640" y="1268640"/>
            <a:ext cx="8229240" cy="4852800"/>
          </a:xfrm>
          <a:prstGeom prst="rect">
            <a:avLst/>
          </a:prstGeom>
          <a:noFill/>
          <a:ln>
            <a:noFill/>
          </a:ln>
        </p:spPr>
        <p:txBody>
          <a:bodyPr/>
          <a:p>
            <a:pPr marL="343080" indent="-342720" algn="just">
              <a:lnSpc>
                <a:spcPct val="100000"/>
              </a:lnSpc>
              <a:buClr>
                <a:srgbClr val="ffffff"/>
              </a:buClr>
              <a:buFont typeface="Arial"/>
              <a:buChar char="•"/>
            </a:pPr>
            <a:r>
              <a:rPr lang="el-GR" sz="3800" spc="-1" strike="noStrike">
                <a:solidFill>
                  <a:srgbClr val="ffffff"/>
                </a:solidFill>
                <a:uFill>
                  <a:solidFill>
                    <a:srgbClr val="ffffff"/>
                  </a:solidFill>
                </a:uFill>
                <a:latin typeface="Calibri"/>
              </a:rPr>
              <a:t>Με την ανάρτηση των Δασικών Χαρτών προκύπτει μείζον ιδιοκτησιακό πρόβλημα. </a:t>
            </a:r>
            <a:endParaRPr lang="el-GR" sz="3200" spc="-1" strike="noStrike">
              <a:solidFill>
                <a:srgbClr val="000000"/>
              </a:solidFill>
              <a:uFill>
                <a:solidFill>
                  <a:srgbClr val="ffffff"/>
                </a:solidFill>
              </a:uFill>
              <a:latin typeface="Calibri"/>
            </a:endParaRPr>
          </a:p>
          <a:p>
            <a:pPr marL="343080" indent="-342720" algn="just">
              <a:lnSpc>
                <a:spcPct val="100000"/>
              </a:lnSpc>
            </a:pPr>
            <a:endParaRPr lang="el-GR" sz="3200" spc="-1" strike="noStrike">
              <a:solidFill>
                <a:srgbClr val="000000"/>
              </a:solidFill>
              <a:uFill>
                <a:solidFill>
                  <a:srgbClr val="ffffff"/>
                </a:solidFill>
              </a:uFill>
              <a:latin typeface="Calibri"/>
            </a:endParaRPr>
          </a:p>
          <a:p>
            <a:pPr marL="343080" indent="-342720" algn="just">
              <a:lnSpc>
                <a:spcPct val="100000"/>
              </a:lnSpc>
              <a:buClr>
                <a:srgbClr val="ffffff"/>
              </a:buClr>
              <a:buFont typeface="Arial"/>
              <a:buChar char="•"/>
            </a:pPr>
            <a:r>
              <a:rPr lang="el-GR" sz="3800" spc="-1" strike="noStrike">
                <a:solidFill>
                  <a:srgbClr val="ffffff"/>
                </a:solidFill>
                <a:uFill>
                  <a:solidFill>
                    <a:srgbClr val="ffffff"/>
                  </a:solidFill>
                </a:uFill>
                <a:latin typeface="Calibri"/>
              </a:rPr>
              <a:t>Αμφισβητείται η κυριότητα πατρογονικών ιδιοκτησιών και απαιτείται πολύχρονη και δαπανηρή διαδικασία για να διεκδικηθεί το αυτονόητο, με πιθανότητα μόνο επιτυχίας.</a:t>
            </a:r>
            <a:endParaRPr lang="el-GR" sz="3200" spc="-1" strike="noStrike">
              <a:solidFill>
                <a:srgbClr val="000000"/>
              </a:solidFill>
              <a:uFill>
                <a:solidFill>
                  <a:srgbClr val="ffffff"/>
                </a:solidFill>
              </a:uFill>
              <a:latin typeface="Calibri"/>
            </a:endParaRPr>
          </a:p>
          <a:p>
            <a:pPr marL="343080" indent="-342720" algn="just">
              <a:lnSpc>
                <a:spcPct val="100000"/>
              </a:lnSpc>
            </a:pPr>
            <a:endParaRPr lang="el-GR" sz="3200" spc="-1" strike="noStrike">
              <a:solidFill>
                <a:srgbClr val="000000"/>
              </a:solidFill>
              <a:uFill>
                <a:solidFill>
                  <a:srgbClr val="ffffff"/>
                </a:solidFill>
              </a:uFill>
              <a:latin typeface="Calibri"/>
            </a:endParaRPr>
          </a:p>
          <a:p>
            <a:pPr marL="343080" indent="-342720" algn="just">
              <a:lnSpc>
                <a:spcPct val="100000"/>
              </a:lnSpc>
              <a:buClr>
                <a:srgbClr val="ffffff"/>
              </a:buClr>
              <a:buFont typeface="Arial"/>
              <a:buChar char="•"/>
            </a:pPr>
            <a:r>
              <a:rPr lang="el-GR" sz="3800" spc="-1" strike="noStrike">
                <a:solidFill>
                  <a:srgbClr val="ffffff"/>
                </a:solidFill>
                <a:uFill>
                  <a:solidFill>
                    <a:srgbClr val="ffffff"/>
                  </a:solidFill>
                </a:uFill>
                <a:latin typeface="Calibri"/>
              </a:rPr>
              <a:t>Μετά την έκδοση του Π.Δ. 32/2016 δόθηκε εντολή στις Διευθύνσεις Δασών της Περιφέρειας Νοτίου Αιγαίου για τον χαρακτηρισμό των εκτάσεων με φρυγανική βλάστηση(λαδανιά, θυμάρι, άστοιβη, σπαράγγια, αχινοπόδι κλπ), ως δασικές. Η ερμηνεία αυτή στηρίζεται αποκλειστικά στην παρένθεση που εισήχθη στην παρ. 1 του άρθρου 5 του Π.Δ. 32/2016. </a:t>
            </a:r>
            <a:endParaRPr lang="el-GR" sz="3200" spc="-1" strike="noStrike">
              <a:solidFill>
                <a:srgbClr val="000000"/>
              </a:solidFill>
              <a:uFill>
                <a:solidFill>
                  <a:srgbClr val="ffffff"/>
                </a:solidFill>
              </a:uFill>
              <a:latin typeface="Calibri"/>
            </a:endParaRPr>
          </a:p>
          <a:p>
            <a:pPr marL="343080" indent="-342720" algn="just">
              <a:lnSpc>
                <a:spcPct val="100000"/>
              </a:lnSpc>
            </a:pPr>
            <a:endParaRPr lang="el-GR" sz="3200" spc="-1" strike="noStrike">
              <a:solidFill>
                <a:srgbClr val="000000"/>
              </a:solidFill>
              <a:uFill>
                <a:solidFill>
                  <a:srgbClr val="ffffff"/>
                </a:solidFill>
              </a:uFill>
              <a:latin typeface="Calibri"/>
            </a:endParaRPr>
          </a:p>
          <a:p>
            <a:pPr marL="343080" indent="-342720" algn="just">
              <a:lnSpc>
                <a:spcPct val="100000"/>
              </a:lnSpc>
              <a:buClr>
                <a:srgbClr val="ffffff"/>
              </a:buClr>
              <a:buFont typeface="Arial"/>
              <a:buChar char="•"/>
            </a:pPr>
            <a:r>
              <a:rPr lang="el-GR" sz="3800" spc="-1" strike="noStrike">
                <a:solidFill>
                  <a:srgbClr val="ffffff"/>
                </a:solidFill>
                <a:uFill>
                  <a:solidFill>
                    <a:srgbClr val="ffffff"/>
                  </a:solidFill>
                </a:uFill>
                <a:latin typeface="Calibri"/>
              </a:rPr>
              <a:t>Στην παρένθεση αυτή εισάγεται για πρώτη φορά η έκφραση «</a:t>
            </a:r>
            <a:r>
              <a:rPr b="1" lang="el-GR" sz="3800" spc="-1" strike="noStrike">
                <a:solidFill>
                  <a:srgbClr val="ffffff"/>
                </a:solidFill>
                <a:uFill>
                  <a:solidFill>
                    <a:srgbClr val="ffffff"/>
                  </a:solidFill>
                </a:uFill>
                <a:latin typeface="Calibri"/>
              </a:rPr>
              <a:t>μη ξυλώδη</a:t>
            </a:r>
            <a:r>
              <a:rPr lang="el-GR" sz="3800" spc="-1" strike="noStrike">
                <a:solidFill>
                  <a:srgbClr val="ffffff"/>
                </a:solidFill>
                <a:uFill>
                  <a:solidFill>
                    <a:srgbClr val="ffffff"/>
                  </a:solidFill>
                </a:uFill>
                <a:latin typeface="Calibri"/>
              </a:rPr>
              <a:t>» με την οποία επιχειρείται ο χαρακτηρισμός της φρυγανικής χορτολιβαδικής έκτασης ως </a:t>
            </a:r>
            <a:r>
              <a:rPr b="1" lang="el-GR" sz="3800" spc="-1" strike="noStrike">
                <a:solidFill>
                  <a:srgbClr val="ffffff"/>
                </a:solidFill>
                <a:uFill>
                  <a:solidFill>
                    <a:srgbClr val="ffffff"/>
                  </a:solidFill>
                </a:uFill>
                <a:latin typeface="Calibri"/>
              </a:rPr>
              <a:t>δασική</a:t>
            </a:r>
            <a:r>
              <a:rPr lang="el-GR" sz="3800" spc="-1" strike="noStrike">
                <a:solidFill>
                  <a:srgbClr val="ffffff"/>
                </a:solidFill>
                <a:uFill>
                  <a:solidFill>
                    <a:srgbClr val="ffffff"/>
                  </a:solidFill>
                </a:uFill>
                <a:latin typeface="Calibri"/>
              </a:rPr>
              <a:t>. </a:t>
            </a:r>
            <a:endParaRPr lang="el-GR" sz="3200" spc="-1" strike="noStrike">
              <a:solidFill>
                <a:srgbClr val="000000"/>
              </a:solidFill>
              <a:uFill>
                <a:solidFill>
                  <a:srgbClr val="ffffff"/>
                </a:solidFill>
              </a:uFill>
              <a:latin typeface="Calibri"/>
            </a:endParaRPr>
          </a:p>
          <a:p>
            <a:pPr marL="343080" indent="-342720">
              <a:lnSpc>
                <a:spcPct val="100000"/>
              </a:lnSpc>
            </a:pPr>
            <a:endParaRPr lang="el-GR" sz="3200" spc="-1" strike="noStrike">
              <a:solidFill>
                <a:srgbClr val="000000"/>
              </a:solidFill>
              <a:uFill>
                <a:solidFill>
                  <a:srgbClr val="ffffff"/>
                </a:solidFill>
              </a:uFill>
              <a:latin typeface="Calibri"/>
            </a:endParaRPr>
          </a:p>
        </p:txBody>
      </p:sp>
      <p:sp>
        <p:nvSpPr>
          <p:cNvPr id="81" name="Line 3"/>
          <p:cNvSpPr/>
          <p:nvPr/>
        </p:nvSpPr>
        <p:spPr>
          <a:xfrm>
            <a:off x="2843640" y="404640"/>
            <a:ext cx="3240360" cy="0"/>
          </a:xfrm>
          <a:prstGeom prst="line">
            <a:avLst/>
          </a:prstGeom>
          <a:ln>
            <a:solidFill>
              <a:schemeClr val="bg1"/>
            </a:solidFill>
            <a:round/>
          </a:ln>
        </p:spPr>
        <p:style>
          <a:lnRef idx="1">
            <a:schemeClr val="accent1"/>
          </a:lnRef>
          <a:fillRef idx="0">
            <a:schemeClr val="accent1"/>
          </a:fillRef>
          <a:effectRef idx="0">
            <a:schemeClr val="accent1"/>
          </a:effectRef>
          <a:fontRef idx="minor"/>
        </p:style>
      </p:sp>
      <p:sp>
        <p:nvSpPr>
          <p:cNvPr id="82" name="Line 4"/>
          <p:cNvSpPr/>
          <p:nvPr/>
        </p:nvSpPr>
        <p:spPr>
          <a:xfrm>
            <a:off x="2843640" y="1052640"/>
            <a:ext cx="3312360" cy="0"/>
          </a:xfrm>
          <a:prstGeom prst="line">
            <a:avLst/>
          </a:prstGeom>
          <a:ln>
            <a:solidFill>
              <a:schemeClr val="bg1"/>
            </a:solidFill>
            <a:round/>
          </a:ln>
        </p:spPr>
        <p:style>
          <a:lnRef idx="1">
            <a:schemeClr val="accent1"/>
          </a:lnRef>
          <a:fillRef idx="0">
            <a:schemeClr val="accent1"/>
          </a:fillRef>
          <a:effectRef idx="0">
            <a:schemeClr val="accent1"/>
          </a:effectRef>
          <a:fontRef idx="minor"/>
        </p:style>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 name="TextShape 1"/>
          <p:cNvSpPr txBox="1"/>
          <p:nvPr/>
        </p:nvSpPr>
        <p:spPr>
          <a:xfrm>
            <a:off x="467640" y="0"/>
            <a:ext cx="8229240" cy="1142640"/>
          </a:xfrm>
          <a:prstGeom prst="rect">
            <a:avLst/>
          </a:prstGeom>
          <a:noFill/>
          <a:ln>
            <a:noFill/>
          </a:ln>
        </p:spPr>
        <p:txBody>
          <a:bodyPr anchor="ctr"/>
          <a:p>
            <a:pPr algn="ctr">
              <a:lnSpc>
                <a:spcPct val="100000"/>
              </a:lnSpc>
            </a:pPr>
            <a:r>
              <a:rPr lang="el-GR" sz="4400" spc="-1" strike="noStrike" u="sng">
                <a:solidFill>
                  <a:srgbClr val="ffffff"/>
                </a:solidFill>
                <a:uFill>
                  <a:solidFill>
                    <a:srgbClr val="ffffff"/>
                  </a:solidFill>
                </a:uFill>
                <a:latin typeface="Calibri"/>
              </a:rPr>
              <a:t>ΜΥΚΟΝΟΣ</a:t>
            </a:r>
            <a:endParaRPr lang="el-GR" sz="1800" spc="-1" strike="noStrike">
              <a:solidFill>
                <a:srgbClr val="000000"/>
              </a:solidFill>
              <a:uFill>
                <a:solidFill>
                  <a:srgbClr val="ffffff"/>
                </a:solidFill>
              </a:uFill>
              <a:latin typeface="Calibri"/>
            </a:endParaRPr>
          </a:p>
        </p:txBody>
      </p:sp>
      <p:pic>
        <p:nvPicPr>
          <p:cNvPr id="114" name="5 - Θέση περιεχομένου" descr=""/>
          <p:cNvPicPr/>
          <p:nvPr/>
        </p:nvPicPr>
        <p:blipFill>
          <a:blip r:embed="rId1"/>
          <a:stretch/>
        </p:blipFill>
        <p:spPr>
          <a:xfrm>
            <a:off x="1553760" y="1196640"/>
            <a:ext cx="6573960" cy="492912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TextShape 1"/>
          <p:cNvSpPr txBox="1"/>
          <p:nvPr/>
        </p:nvSpPr>
        <p:spPr>
          <a:xfrm>
            <a:off x="467640" y="0"/>
            <a:ext cx="8229240" cy="1142640"/>
          </a:xfrm>
          <a:prstGeom prst="rect">
            <a:avLst/>
          </a:prstGeom>
          <a:noFill/>
          <a:ln>
            <a:noFill/>
          </a:ln>
        </p:spPr>
        <p:txBody>
          <a:bodyPr anchor="ctr"/>
          <a:p>
            <a:pPr algn="ctr">
              <a:lnSpc>
                <a:spcPct val="100000"/>
              </a:lnSpc>
            </a:pPr>
            <a:r>
              <a:rPr lang="el-GR" sz="4400" spc="-1" strike="noStrike" u="sng">
                <a:solidFill>
                  <a:srgbClr val="ffffff"/>
                </a:solidFill>
                <a:uFill>
                  <a:solidFill>
                    <a:srgbClr val="ffffff"/>
                  </a:solidFill>
                </a:uFill>
                <a:latin typeface="Calibri"/>
              </a:rPr>
              <a:t>ΣΙΦΝΟΣ</a:t>
            </a:r>
            <a:endParaRPr lang="el-GR" sz="1800" spc="-1" strike="noStrike">
              <a:solidFill>
                <a:srgbClr val="000000"/>
              </a:solidFill>
              <a:uFill>
                <a:solidFill>
                  <a:srgbClr val="ffffff"/>
                </a:solidFill>
              </a:uFill>
              <a:latin typeface="Calibri"/>
            </a:endParaRPr>
          </a:p>
        </p:txBody>
      </p:sp>
      <p:pic>
        <p:nvPicPr>
          <p:cNvPr id="116" name="5 - Θέση περιεχομένου" descr=""/>
          <p:cNvPicPr/>
          <p:nvPr/>
        </p:nvPicPr>
        <p:blipFill>
          <a:blip r:embed="rId1"/>
          <a:stretch/>
        </p:blipFill>
        <p:spPr>
          <a:xfrm>
            <a:off x="2627640" y="1052640"/>
            <a:ext cx="4087080" cy="539964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 name="TextShape 1"/>
          <p:cNvSpPr txBox="1"/>
          <p:nvPr/>
        </p:nvSpPr>
        <p:spPr>
          <a:xfrm>
            <a:off x="467640" y="0"/>
            <a:ext cx="8229240" cy="1142640"/>
          </a:xfrm>
          <a:prstGeom prst="rect">
            <a:avLst/>
          </a:prstGeom>
          <a:noFill/>
          <a:ln>
            <a:noFill/>
          </a:ln>
        </p:spPr>
        <p:txBody>
          <a:bodyPr anchor="ctr"/>
          <a:p>
            <a:pPr algn="ctr">
              <a:lnSpc>
                <a:spcPct val="100000"/>
              </a:lnSpc>
            </a:pPr>
            <a:r>
              <a:rPr lang="el-GR" sz="4400" spc="-1" strike="noStrike" u="sng">
                <a:solidFill>
                  <a:srgbClr val="ffffff"/>
                </a:solidFill>
                <a:uFill>
                  <a:solidFill>
                    <a:srgbClr val="ffffff"/>
                  </a:solidFill>
                </a:uFill>
                <a:latin typeface="Calibri"/>
              </a:rPr>
              <a:t>ΜΗΛΟΣ</a:t>
            </a:r>
            <a:endParaRPr lang="el-GR" sz="1800" spc="-1" strike="noStrike">
              <a:solidFill>
                <a:srgbClr val="000000"/>
              </a:solidFill>
              <a:uFill>
                <a:solidFill>
                  <a:srgbClr val="ffffff"/>
                </a:solidFill>
              </a:uFill>
              <a:latin typeface="Calibri"/>
            </a:endParaRPr>
          </a:p>
        </p:txBody>
      </p:sp>
      <p:pic>
        <p:nvPicPr>
          <p:cNvPr id="118" name="4 - Θέση περιεχομένου" descr=""/>
          <p:cNvPicPr/>
          <p:nvPr/>
        </p:nvPicPr>
        <p:blipFill>
          <a:blip r:embed="rId1"/>
          <a:stretch/>
        </p:blipFill>
        <p:spPr>
          <a:xfrm>
            <a:off x="1259640" y="1196640"/>
            <a:ext cx="6735960" cy="492912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TextShape 1"/>
          <p:cNvSpPr txBox="1"/>
          <p:nvPr/>
        </p:nvSpPr>
        <p:spPr>
          <a:xfrm>
            <a:off x="467640" y="0"/>
            <a:ext cx="8229240" cy="1142640"/>
          </a:xfrm>
          <a:prstGeom prst="rect">
            <a:avLst/>
          </a:prstGeom>
          <a:noFill/>
          <a:ln>
            <a:noFill/>
          </a:ln>
        </p:spPr>
        <p:txBody>
          <a:bodyPr anchor="ctr"/>
          <a:p>
            <a:pPr algn="ctr">
              <a:lnSpc>
                <a:spcPct val="100000"/>
              </a:lnSpc>
            </a:pPr>
            <a:r>
              <a:rPr lang="el-GR" sz="4400" spc="-1" strike="noStrike" u="sng">
                <a:solidFill>
                  <a:srgbClr val="ffffff"/>
                </a:solidFill>
                <a:uFill>
                  <a:solidFill>
                    <a:srgbClr val="ffffff"/>
                  </a:solidFill>
                </a:uFill>
                <a:latin typeface="Calibri"/>
              </a:rPr>
              <a:t>ΚΙΜΩΛΟΣ</a:t>
            </a:r>
            <a:endParaRPr lang="el-GR" sz="1800" spc="-1" strike="noStrike">
              <a:solidFill>
                <a:srgbClr val="000000"/>
              </a:solidFill>
              <a:uFill>
                <a:solidFill>
                  <a:srgbClr val="ffffff"/>
                </a:solidFill>
              </a:uFill>
              <a:latin typeface="Calibri"/>
            </a:endParaRPr>
          </a:p>
        </p:txBody>
      </p:sp>
      <p:pic>
        <p:nvPicPr>
          <p:cNvPr id="120" name="4 - Θέση περιεχομένου" descr=""/>
          <p:cNvPicPr/>
          <p:nvPr/>
        </p:nvPicPr>
        <p:blipFill>
          <a:blip r:embed="rId1"/>
          <a:stretch/>
        </p:blipFill>
        <p:spPr>
          <a:xfrm>
            <a:off x="1907640" y="1124640"/>
            <a:ext cx="5203800" cy="539964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1" name="TextShape 1"/>
          <p:cNvSpPr txBox="1"/>
          <p:nvPr/>
        </p:nvSpPr>
        <p:spPr>
          <a:xfrm>
            <a:off x="467640" y="0"/>
            <a:ext cx="8229240" cy="1142640"/>
          </a:xfrm>
          <a:prstGeom prst="rect">
            <a:avLst/>
          </a:prstGeom>
          <a:noFill/>
          <a:ln>
            <a:noFill/>
          </a:ln>
        </p:spPr>
        <p:txBody>
          <a:bodyPr anchor="ctr"/>
          <a:p>
            <a:pPr algn="ctr">
              <a:lnSpc>
                <a:spcPct val="100000"/>
              </a:lnSpc>
            </a:pPr>
            <a:r>
              <a:rPr lang="el-GR" sz="4400" spc="-1" strike="noStrike" u="sng">
                <a:solidFill>
                  <a:srgbClr val="ffffff"/>
                </a:solidFill>
                <a:uFill>
                  <a:solidFill>
                    <a:srgbClr val="ffffff"/>
                  </a:solidFill>
                </a:uFill>
                <a:latin typeface="Calibri"/>
              </a:rPr>
              <a:t>ΣΙΚΙΝΟΣ</a:t>
            </a:r>
            <a:endParaRPr lang="el-GR" sz="1800" spc="-1" strike="noStrike">
              <a:solidFill>
                <a:srgbClr val="000000"/>
              </a:solidFill>
              <a:uFill>
                <a:solidFill>
                  <a:srgbClr val="ffffff"/>
                </a:solidFill>
              </a:uFill>
              <a:latin typeface="Calibri"/>
            </a:endParaRPr>
          </a:p>
        </p:txBody>
      </p:sp>
      <p:pic>
        <p:nvPicPr>
          <p:cNvPr id="122" name="4 - Θέση περιεχομένου" descr=""/>
          <p:cNvPicPr/>
          <p:nvPr/>
        </p:nvPicPr>
        <p:blipFill>
          <a:blip r:embed="rId1"/>
          <a:stretch/>
        </p:blipFill>
        <p:spPr>
          <a:xfrm>
            <a:off x="1043640" y="1052640"/>
            <a:ext cx="6726240" cy="539964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3" name="TextShape 1"/>
          <p:cNvSpPr txBox="1"/>
          <p:nvPr/>
        </p:nvSpPr>
        <p:spPr>
          <a:xfrm>
            <a:off x="467640" y="0"/>
            <a:ext cx="8229240" cy="1142640"/>
          </a:xfrm>
          <a:prstGeom prst="rect">
            <a:avLst/>
          </a:prstGeom>
          <a:noFill/>
          <a:ln>
            <a:noFill/>
          </a:ln>
        </p:spPr>
        <p:txBody>
          <a:bodyPr anchor="ctr"/>
          <a:p>
            <a:pPr algn="ctr">
              <a:lnSpc>
                <a:spcPct val="100000"/>
              </a:lnSpc>
            </a:pPr>
            <a:r>
              <a:rPr lang="el-GR" sz="4400" spc="-1" strike="noStrike" u="sng">
                <a:solidFill>
                  <a:srgbClr val="ffffff"/>
                </a:solidFill>
                <a:uFill>
                  <a:solidFill>
                    <a:srgbClr val="ffffff"/>
                  </a:solidFill>
                </a:uFill>
                <a:latin typeface="Calibri"/>
              </a:rPr>
              <a:t>ΦΟΛΕΓΑΝΔΡΟΣ</a:t>
            </a:r>
            <a:endParaRPr lang="el-GR" sz="1800" spc="-1" strike="noStrike">
              <a:solidFill>
                <a:srgbClr val="000000"/>
              </a:solidFill>
              <a:uFill>
                <a:solidFill>
                  <a:srgbClr val="ffffff"/>
                </a:solidFill>
              </a:uFill>
              <a:latin typeface="Calibri"/>
            </a:endParaRPr>
          </a:p>
        </p:txBody>
      </p:sp>
      <p:pic>
        <p:nvPicPr>
          <p:cNvPr id="124" name="4 - Θέση περιεχομένου" descr=""/>
          <p:cNvPicPr/>
          <p:nvPr/>
        </p:nvPicPr>
        <p:blipFill>
          <a:blip r:embed="rId1"/>
          <a:stretch/>
        </p:blipFill>
        <p:spPr>
          <a:xfrm>
            <a:off x="1187640" y="1196640"/>
            <a:ext cx="7075800" cy="518832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5" name="TextShape 1"/>
          <p:cNvSpPr txBox="1"/>
          <p:nvPr/>
        </p:nvSpPr>
        <p:spPr>
          <a:xfrm>
            <a:off x="467640" y="0"/>
            <a:ext cx="8229240" cy="1142640"/>
          </a:xfrm>
          <a:prstGeom prst="rect">
            <a:avLst/>
          </a:prstGeom>
          <a:noFill/>
          <a:ln>
            <a:noFill/>
          </a:ln>
        </p:spPr>
        <p:txBody>
          <a:bodyPr anchor="ctr"/>
          <a:p>
            <a:pPr algn="ctr">
              <a:lnSpc>
                <a:spcPct val="100000"/>
              </a:lnSpc>
            </a:pPr>
            <a:r>
              <a:rPr lang="el-GR" sz="4400" spc="-1" strike="noStrike" u="sng">
                <a:solidFill>
                  <a:srgbClr val="ffffff"/>
                </a:solidFill>
                <a:uFill>
                  <a:solidFill>
                    <a:srgbClr val="ffffff"/>
                  </a:solidFill>
                </a:uFill>
                <a:latin typeface="Calibri"/>
              </a:rPr>
              <a:t>ΑΝΑΦΗ</a:t>
            </a:r>
            <a:endParaRPr lang="el-GR" sz="1800" spc="-1" strike="noStrike">
              <a:solidFill>
                <a:srgbClr val="000000"/>
              </a:solidFill>
              <a:uFill>
                <a:solidFill>
                  <a:srgbClr val="ffffff"/>
                </a:solidFill>
              </a:uFill>
              <a:latin typeface="Calibri"/>
            </a:endParaRPr>
          </a:p>
        </p:txBody>
      </p:sp>
      <p:pic>
        <p:nvPicPr>
          <p:cNvPr id="126" name="4 - Θέση περιεχομένου" descr=""/>
          <p:cNvPicPr/>
          <p:nvPr/>
        </p:nvPicPr>
        <p:blipFill>
          <a:blip r:embed="rId1"/>
          <a:stretch/>
        </p:blipFill>
        <p:spPr>
          <a:xfrm>
            <a:off x="1043640" y="1196640"/>
            <a:ext cx="7206120" cy="482400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CustomShape 1"/>
          <p:cNvSpPr/>
          <p:nvPr/>
        </p:nvSpPr>
        <p:spPr>
          <a:xfrm>
            <a:off x="251640" y="63360"/>
            <a:ext cx="8712720" cy="2865600"/>
          </a:xfrm>
          <a:prstGeom prst="rect">
            <a:avLst/>
          </a:prstGeom>
          <a:noFill/>
          <a:ln w="9360">
            <a:noFill/>
          </a:ln>
        </p:spPr>
        <p:style>
          <a:lnRef idx="0"/>
          <a:fillRef idx="0"/>
          <a:effectRef idx="0"/>
          <a:fontRef idx="minor"/>
        </p:style>
        <p:txBody>
          <a:bodyPr anchor="ctr"/>
          <a:p>
            <a:pPr algn="ctr">
              <a:lnSpc>
                <a:spcPct val="100000"/>
              </a:lnSpc>
            </a:pPr>
            <a:r>
              <a:rPr b="1" lang="el-GR" sz="2800" spc="-1" strike="noStrike">
                <a:solidFill>
                  <a:srgbClr val="ffffff"/>
                </a:solidFill>
                <a:uFill>
                  <a:solidFill>
                    <a:srgbClr val="ffffff"/>
                  </a:solidFill>
                </a:uFill>
                <a:latin typeface="Calibri"/>
                <a:ea typeface="Calibri"/>
              </a:rPr>
              <a:t>Έγγραφο Συντονιστή Αποκεντρωμένης Διοίκησης Αιγαίου αριθμ. 27639/11-5-2018</a:t>
            </a: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gn="just">
              <a:lnSpc>
                <a:spcPct val="100000"/>
              </a:lnSpc>
            </a:pPr>
            <a:r>
              <a:rPr lang="el-GR" sz="1800" spc="-1" strike="noStrike">
                <a:solidFill>
                  <a:srgbClr val="ffffff"/>
                </a:solidFill>
                <a:uFill>
                  <a:solidFill>
                    <a:srgbClr val="ffffff"/>
                  </a:solidFill>
                </a:uFill>
                <a:latin typeface="Calibri"/>
                <a:ea typeface="Calibri"/>
              </a:rPr>
              <a:t>Η τελική ανατροπή των δεδομένων και η υφαρπαγή της ιδιωτικής περιουσίας επέρχεται με το παραπάνω έγγραφο σύμφωνα με το οποίο εντέλλονται οι Διευθυντές Δασών Κυκλάδων, Δωδεκανήσου, Σάμου, Χίου και Λέσβου να χαρακτηρίσουν όλες τις εκτάσεις που φέρουν φρύγανα όπως θυμάρι, κουνούκλα, αφάνα, αστοιβή, λαδανιά, αχινοπόδι, σπαράγγι κλπ. ως δασικές, όταν αυτά έχουν μια ελάχιστη πυκνότητα, την οποία όμως κατά κανόνα απαντούμε στα νησιά μας</a:t>
            </a:r>
            <a:endParaRPr lang="el-GR" sz="1800" spc="-1" strike="noStrike">
              <a:solidFill>
                <a:srgbClr val="ffffff"/>
              </a:solidFill>
              <a:uFill>
                <a:solidFill>
                  <a:srgbClr val="ffffff"/>
                </a:solidFill>
              </a:uFill>
              <a:latin typeface="Arial"/>
            </a:endParaRPr>
          </a:p>
        </p:txBody>
      </p:sp>
      <p:sp>
        <p:nvSpPr>
          <p:cNvPr id="84" name="Line 2"/>
          <p:cNvSpPr/>
          <p:nvPr/>
        </p:nvSpPr>
        <p:spPr>
          <a:xfrm>
            <a:off x="611280" y="116280"/>
            <a:ext cx="7921080" cy="0"/>
          </a:xfrm>
          <a:prstGeom prst="line">
            <a:avLst/>
          </a:prstGeom>
          <a:ln>
            <a:solidFill>
              <a:schemeClr val="bg1"/>
            </a:solidFill>
            <a:round/>
          </a:ln>
        </p:spPr>
        <p:style>
          <a:lnRef idx="1">
            <a:schemeClr val="accent1"/>
          </a:lnRef>
          <a:fillRef idx="0">
            <a:schemeClr val="accent1"/>
          </a:fillRef>
          <a:effectRef idx="0">
            <a:schemeClr val="accent1"/>
          </a:effectRef>
          <a:fontRef idx="minor"/>
        </p:style>
      </p:sp>
      <p:sp>
        <p:nvSpPr>
          <p:cNvPr id="85" name="Line 3"/>
          <p:cNvSpPr/>
          <p:nvPr/>
        </p:nvSpPr>
        <p:spPr>
          <a:xfrm>
            <a:off x="611280" y="980640"/>
            <a:ext cx="7921080" cy="0"/>
          </a:xfrm>
          <a:prstGeom prst="line">
            <a:avLst/>
          </a:prstGeom>
          <a:ln>
            <a:solidFill>
              <a:schemeClr val="bg1"/>
            </a:solidFill>
            <a:round/>
          </a:ln>
        </p:spPr>
        <p:style>
          <a:lnRef idx="1">
            <a:schemeClr val="accent1"/>
          </a:lnRef>
          <a:fillRef idx="0">
            <a:schemeClr val="accent1"/>
          </a:fillRef>
          <a:effectRef idx="0">
            <a:schemeClr val="accent1"/>
          </a:effectRef>
          <a:fontRef idx="minor"/>
        </p:style>
      </p:sp>
      <p:sp>
        <p:nvSpPr>
          <p:cNvPr id="86" name="CustomShape 4"/>
          <p:cNvSpPr/>
          <p:nvPr/>
        </p:nvSpPr>
        <p:spPr>
          <a:xfrm>
            <a:off x="251640" y="2856960"/>
            <a:ext cx="8640720" cy="3961080"/>
          </a:xfrm>
          <a:prstGeom prst="rect">
            <a:avLst/>
          </a:prstGeom>
          <a:noFill/>
          <a:ln>
            <a:noFill/>
          </a:ln>
        </p:spPr>
        <p:style>
          <a:lnRef idx="0"/>
          <a:fillRef idx="0"/>
          <a:effectRef idx="0"/>
          <a:fontRef idx="minor"/>
        </p:style>
        <p:txBody>
          <a:bodyPr lIns="90000" rIns="90000" tIns="45000" bIns="45000"/>
          <a:p>
            <a:pPr>
              <a:lnSpc>
                <a:spcPct val="100000"/>
              </a:lnSpc>
            </a:pPr>
            <a:endParaRPr lang="el-GR" sz="1800" spc="-1" strike="noStrike">
              <a:solidFill>
                <a:srgbClr val="ffffff"/>
              </a:solidFill>
              <a:uFill>
                <a:solidFill>
                  <a:srgbClr val="ffffff"/>
                </a:solidFill>
              </a:uFill>
              <a:latin typeface="Arial"/>
            </a:endParaRPr>
          </a:p>
          <a:p>
            <a:pPr algn="ctr">
              <a:lnSpc>
                <a:spcPct val="100000"/>
              </a:lnSpc>
            </a:pPr>
            <a:r>
              <a:rPr b="1" lang="el-GR" sz="2800" spc="-1" strike="noStrike">
                <a:solidFill>
                  <a:srgbClr val="ffffff"/>
                </a:solidFill>
                <a:uFill>
                  <a:solidFill>
                    <a:srgbClr val="ffffff"/>
                  </a:solidFill>
                </a:uFill>
                <a:latin typeface="Calibri"/>
              </a:rPr>
              <a:t>Τελεσιδικία Χαρακτηρισμού Δασικών Χαρτών(άρθρο 155 παρ. 4, Ν.4389/2016) </a:t>
            </a:r>
            <a:endParaRPr lang="el-GR" sz="1800" spc="-1" strike="noStrike">
              <a:solidFill>
                <a:srgbClr val="ffffff"/>
              </a:solidFill>
              <a:uFill>
                <a:solidFill>
                  <a:srgbClr val="ffffff"/>
                </a:solidFill>
              </a:uFill>
              <a:latin typeface="Arial"/>
            </a:endParaRPr>
          </a:p>
          <a:p>
            <a:pPr>
              <a:lnSpc>
                <a:spcPct val="100000"/>
              </a:lnSpc>
            </a:pPr>
            <a:endParaRPr lang="el-GR" sz="1800" spc="-1" strike="noStrike">
              <a:solidFill>
                <a:srgbClr val="ffffff"/>
              </a:solidFill>
              <a:uFill>
                <a:solidFill>
                  <a:srgbClr val="ffffff"/>
                </a:solidFill>
              </a:uFill>
              <a:latin typeface="Arial"/>
            </a:endParaRPr>
          </a:p>
          <a:p>
            <a:pPr algn="just">
              <a:lnSpc>
                <a:spcPct val="100000"/>
              </a:lnSpc>
            </a:pPr>
            <a:r>
              <a:rPr lang="el-GR" sz="1800" spc="-1" strike="noStrike">
                <a:solidFill>
                  <a:srgbClr val="ffffff"/>
                </a:solidFill>
                <a:uFill>
                  <a:solidFill>
                    <a:srgbClr val="ffffff"/>
                  </a:solidFill>
                </a:uFill>
                <a:latin typeface="Calibri"/>
              </a:rPr>
              <a:t>Με βάση το παραπάνω άρθρο και σε συμπόρευση με τα άρθρα 19 και 20 του Ν. 4389/2016 ο δασικός χάρτης δύναται να συμπληρώνεται μετά την κύρωση του με τις εκτάσεις  που θα δασωθούν επιγενομένως της κύρωσης.</a:t>
            </a: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gn="just">
              <a:lnSpc>
                <a:spcPct val="100000"/>
              </a:lnSpc>
            </a:pPr>
            <a:r>
              <a:rPr b="1" lang="el-GR" sz="1800" spc="-1" strike="noStrike" u="sng">
                <a:solidFill>
                  <a:srgbClr val="ffffff"/>
                </a:solidFill>
                <a:uFill>
                  <a:solidFill>
                    <a:srgbClr val="ffffff"/>
                  </a:solidFill>
                </a:uFill>
                <a:latin typeface="Calibri"/>
              </a:rPr>
              <a:t>ΑΠΟΤΕΛΕΣΜΑ:</a:t>
            </a:r>
            <a:r>
              <a:rPr b="1" lang="el-GR" sz="1800" spc="-1" strike="noStrike">
                <a:solidFill>
                  <a:srgbClr val="ffffff"/>
                </a:solidFill>
                <a:uFill>
                  <a:solidFill>
                    <a:srgbClr val="ffffff"/>
                  </a:solidFill>
                </a:uFill>
                <a:latin typeface="Calibri"/>
              </a:rPr>
              <a:t> </a:t>
            </a:r>
            <a:r>
              <a:rPr lang="el-GR" sz="1800" spc="-1" strike="noStrike">
                <a:solidFill>
                  <a:srgbClr val="ffffff"/>
                </a:solidFill>
                <a:uFill>
                  <a:solidFill>
                    <a:srgbClr val="ffffff"/>
                  </a:solidFill>
                </a:uFill>
                <a:latin typeface="Calibri"/>
              </a:rPr>
              <a:t>Οι τελεσίδικες πράξεις χαρακτηρισμών και οι κυρωμένες τελεσίδικα αγροτικές εκτάσεις του δασικού χάρτη δεν είναι στην πραγματικότητα ΟΥΤΕ ΤΕΛΕΣΙΔΙΚΕΣ ΟΥΤΕ ΚΥΡΩΜΕΝΕΣ,  αφού εάν μετά από κάποιο χρονικό διάστημα φυτρώσουν δασικά είδη τα οποία σύμφωνα με το Π.Δ. 32/2016 μπορεί να είναι τα συχνά και τα αναδυόμενα φρυγανικά οι μη δασικές εκτάσεις μπορούν να χαρακτηρισθούν και πάλι ως δασικές   </a:t>
            </a:r>
            <a:endParaRPr lang="el-GR" sz="1800" spc="-1" strike="noStrike">
              <a:solidFill>
                <a:srgbClr val="ffffff"/>
              </a:solidFill>
              <a:uFill>
                <a:solidFill>
                  <a:srgbClr val="ffffff"/>
                </a:solidFill>
              </a:uFill>
              <a:latin typeface="Arial"/>
            </a:endParaRPr>
          </a:p>
        </p:txBody>
      </p:sp>
      <p:sp>
        <p:nvSpPr>
          <p:cNvPr id="87" name="Line 5"/>
          <p:cNvSpPr/>
          <p:nvPr/>
        </p:nvSpPr>
        <p:spPr>
          <a:xfrm>
            <a:off x="395280" y="3212640"/>
            <a:ext cx="8281080" cy="0"/>
          </a:xfrm>
          <a:prstGeom prst="line">
            <a:avLst/>
          </a:prstGeom>
          <a:ln>
            <a:solidFill>
              <a:schemeClr val="bg1"/>
            </a:solidFill>
            <a:round/>
          </a:ln>
        </p:spPr>
        <p:style>
          <a:lnRef idx="1">
            <a:schemeClr val="accent1"/>
          </a:lnRef>
          <a:fillRef idx="0">
            <a:schemeClr val="accent1"/>
          </a:fillRef>
          <a:effectRef idx="0">
            <a:schemeClr val="accent1"/>
          </a:effectRef>
          <a:fontRef idx="minor"/>
        </p:style>
      </p:sp>
      <p:sp>
        <p:nvSpPr>
          <p:cNvPr id="88" name="Line 6"/>
          <p:cNvSpPr/>
          <p:nvPr/>
        </p:nvSpPr>
        <p:spPr>
          <a:xfrm>
            <a:off x="467280" y="4077000"/>
            <a:ext cx="8209080" cy="0"/>
          </a:xfrm>
          <a:prstGeom prst="line">
            <a:avLst/>
          </a:prstGeom>
          <a:ln>
            <a:solidFill>
              <a:schemeClr val="bg1"/>
            </a:solidFill>
            <a:round/>
          </a:ln>
        </p:spPr>
        <p:style>
          <a:lnRef idx="1">
            <a:schemeClr val="accent1"/>
          </a:lnRef>
          <a:fillRef idx="0">
            <a:schemeClr val="accent1"/>
          </a:fillRef>
          <a:effectRef idx="0">
            <a:schemeClr val="accent1"/>
          </a:effectRef>
          <a:fontRef idx="minor"/>
        </p:style>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 name="TextShape 1"/>
          <p:cNvSpPr txBox="1"/>
          <p:nvPr/>
        </p:nvSpPr>
        <p:spPr>
          <a:xfrm>
            <a:off x="251640" y="274680"/>
            <a:ext cx="8640720" cy="1142640"/>
          </a:xfrm>
          <a:prstGeom prst="rect">
            <a:avLst/>
          </a:prstGeom>
          <a:noFill/>
          <a:ln>
            <a:noFill/>
          </a:ln>
        </p:spPr>
        <p:txBody>
          <a:bodyPr anchor="ctr"/>
          <a:p>
            <a:pPr algn="ctr">
              <a:lnSpc>
                <a:spcPct val="100000"/>
              </a:lnSpc>
            </a:pPr>
            <a:r>
              <a:rPr b="1" lang="el-GR" sz="3300" spc="-1" strike="noStrike">
                <a:solidFill>
                  <a:srgbClr val="000000"/>
                </a:solidFill>
                <a:uFill>
                  <a:solidFill>
                    <a:srgbClr val="ffffff"/>
                  </a:solidFill>
                </a:uFill>
                <a:latin typeface="Calibri"/>
              </a:rPr>
              <a:t>
</a:t>
            </a:r>
            <a:r>
              <a:rPr b="1" lang="el-GR" sz="3300" spc="-1" strike="noStrike">
                <a:solidFill>
                  <a:srgbClr val="ffffff"/>
                </a:solidFill>
                <a:uFill>
                  <a:solidFill>
                    <a:srgbClr val="ffffff"/>
                  </a:solidFill>
                </a:uFill>
                <a:latin typeface="Calibri"/>
              </a:rPr>
              <a:t>Τεκμήριο Κυριότητας του Δημοσίου επί των Δασών και επί των Δασικών Εκτάσεων για τα Δωδεκάνησα</a:t>
            </a:r>
            <a:r>
              <a:rPr lang="el-GR" sz="4400" spc="-1" strike="noStrike">
                <a:solidFill>
                  <a:srgbClr val="ffffff"/>
                </a:solidFill>
                <a:uFill>
                  <a:solidFill>
                    <a:srgbClr val="ffffff"/>
                  </a:solidFill>
                </a:uFill>
                <a:latin typeface="Calibri"/>
              </a:rPr>
              <a:t>
</a:t>
            </a:r>
            <a:endParaRPr lang="el-GR" sz="1800" spc="-1" strike="noStrike">
              <a:solidFill>
                <a:srgbClr val="000000"/>
              </a:solidFill>
              <a:uFill>
                <a:solidFill>
                  <a:srgbClr val="ffffff"/>
                </a:solidFill>
              </a:uFill>
              <a:latin typeface="Calibri"/>
            </a:endParaRPr>
          </a:p>
        </p:txBody>
      </p:sp>
      <p:sp>
        <p:nvSpPr>
          <p:cNvPr id="90" name="TextShape 2"/>
          <p:cNvSpPr txBox="1"/>
          <p:nvPr/>
        </p:nvSpPr>
        <p:spPr>
          <a:xfrm>
            <a:off x="467640" y="1628640"/>
            <a:ext cx="8229240" cy="4896360"/>
          </a:xfrm>
          <a:prstGeom prst="rect">
            <a:avLst/>
          </a:prstGeom>
          <a:noFill/>
          <a:ln>
            <a:noFill/>
          </a:ln>
        </p:spPr>
        <p:txBody>
          <a:bodyPr/>
          <a:p>
            <a:pPr marL="343080" indent="-342720">
              <a:lnSpc>
                <a:spcPct val="100000"/>
              </a:lnSpc>
            </a:pPr>
            <a:r>
              <a:rPr b="1" lang="el-GR" sz="3200" spc="-1" strike="noStrike">
                <a:solidFill>
                  <a:srgbClr val="000000"/>
                </a:solidFill>
                <a:uFill>
                  <a:solidFill>
                    <a:srgbClr val="ffffff"/>
                  </a:solidFill>
                </a:uFill>
                <a:latin typeface="Calibri"/>
              </a:rPr>
              <a:t> </a:t>
            </a:r>
            <a:endParaRPr lang="el-GR" sz="3200" spc="-1" strike="noStrike">
              <a:solidFill>
                <a:srgbClr val="000000"/>
              </a:solidFill>
              <a:uFill>
                <a:solidFill>
                  <a:srgbClr val="ffffff"/>
                </a:solidFill>
              </a:uFill>
              <a:latin typeface="Calibri"/>
            </a:endParaRPr>
          </a:p>
          <a:p>
            <a:pPr marL="343080" indent="-342720" algn="just">
              <a:lnSpc>
                <a:spcPct val="100000"/>
              </a:lnSpc>
              <a:buClr>
                <a:srgbClr val="ffffff"/>
              </a:buClr>
              <a:buFont typeface="Arial"/>
              <a:buChar char="•"/>
            </a:pPr>
            <a:r>
              <a:rPr lang="el-GR" sz="3800" spc="-1" strike="noStrike">
                <a:solidFill>
                  <a:srgbClr val="ffffff"/>
                </a:solidFill>
                <a:uFill>
                  <a:solidFill>
                    <a:srgbClr val="ffffff"/>
                  </a:solidFill>
                </a:uFill>
                <a:latin typeface="Calibri"/>
              </a:rPr>
              <a:t>Σύμφωνα με το άρθρο 62 του Ν.998/1979 υφίσταται το τεκμήριο της κυριότητας του Δημοσίου επί των δασικών εκτάσεων.</a:t>
            </a:r>
            <a:endParaRPr lang="el-GR" sz="3200" spc="-1" strike="noStrike">
              <a:solidFill>
                <a:srgbClr val="000000"/>
              </a:solidFill>
              <a:uFill>
                <a:solidFill>
                  <a:srgbClr val="ffffff"/>
                </a:solidFill>
              </a:uFill>
              <a:latin typeface="Calibri"/>
            </a:endParaRPr>
          </a:p>
          <a:p>
            <a:pPr marL="343080" indent="-342720" algn="just">
              <a:lnSpc>
                <a:spcPct val="100000"/>
              </a:lnSpc>
            </a:pPr>
            <a:r>
              <a:rPr lang="el-GR" sz="3800" spc="-1" strike="noStrike">
                <a:solidFill>
                  <a:srgbClr val="ffffff"/>
                </a:solidFill>
                <a:uFill>
                  <a:solidFill>
                    <a:srgbClr val="ffffff"/>
                  </a:solidFill>
                </a:uFill>
                <a:latin typeface="Calibri"/>
              </a:rPr>
              <a:t> </a:t>
            </a:r>
            <a:endParaRPr lang="el-GR" sz="3200" spc="-1" strike="noStrike">
              <a:solidFill>
                <a:srgbClr val="000000"/>
              </a:solidFill>
              <a:uFill>
                <a:solidFill>
                  <a:srgbClr val="ffffff"/>
                </a:solidFill>
              </a:uFill>
              <a:latin typeface="Calibri"/>
            </a:endParaRPr>
          </a:p>
          <a:p>
            <a:pPr marL="343080" indent="-342720" algn="just">
              <a:lnSpc>
                <a:spcPct val="100000"/>
              </a:lnSpc>
              <a:buClr>
                <a:srgbClr val="ffffff"/>
              </a:buClr>
              <a:buFont typeface="Arial"/>
              <a:buChar char="•"/>
            </a:pPr>
            <a:r>
              <a:rPr lang="el-GR" sz="3800" spc="-1" strike="noStrike">
                <a:solidFill>
                  <a:srgbClr val="ffffff"/>
                </a:solidFill>
                <a:uFill>
                  <a:solidFill>
                    <a:srgbClr val="ffffff"/>
                  </a:solidFill>
                </a:uFill>
                <a:latin typeface="Calibri"/>
              </a:rPr>
              <a:t>Εξαιρούνται της εφαρμογής οι περιοχές Ιονίων Νήσων, Κρήτης, Λέσβου, Σάμου, Χίου, Κυκλάδων, Κυθήρων, Αντικύθηρων και Μάνης, που προστέθηκε στο 2014, ως μη διαδόχου του Ελληνικού Δημοσίου από το Οθωμανικό κράτος και της μη δήμευσης των ιδιωτικών περιουσιών από αυτό.</a:t>
            </a:r>
            <a:endParaRPr lang="el-GR" sz="3200" spc="-1" strike="noStrike">
              <a:solidFill>
                <a:srgbClr val="000000"/>
              </a:solidFill>
              <a:uFill>
                <a:solidFill>
                  <a:srgbClr val="ffffff"/>
                </a:solidFill>
              </a:uFill>
              <a:latin typeface="Calibri"/>
            </a:endParaRPr>
          </a:p>
          <a:p>
            <a:pPr marL="343080" indent="-342720" algn="just">
              <a:lnSpc>
                <a:spcPct val="100000"/>
              </a:lnSpc>
            </a:pPr>
            <a:r>
              <a:rPr lang="el-GR" sz="3800" spc="-1" strike="noStrike">
                <a:solidFill>
                  <a:srgbClr val="ffffff"/>
                </a:solidFill>
                <a:uFill>
                  <a:solidFill>
                    <a:srgbClr val="ffffff"/>
                  </a:solidFill>
                </a:uFill>
                <a:latin typeface="Calibri"/>
              </a:rPr>
              <a:t> </a:t>
            </a:r>
            <a:endParaRPr lang="el-GR" sz="3200" spc="-1" strike="noStrike">
              <a:solidFill>
                <a:srgbClr val="000000"/>
              </a:solidFill>
              <a:uFill>
                <a:solidFill>
                  <a:srgbClr val="ffffff"/>
                </a:solidFill>
              </a:uFill>
              <a:latin typeface="Calibri"/>
            </a:endParaRPr>
          </a:p>
          <a:p>
            <a:pPr marL="343080" indent="-342720" algn="just">
              <a:lnSpc>
                <a:spcPct val="100000"/>
              </a:lnSpc>
              <a:buClr>
                <a:srgbClr val="ffffff"/>
              </a:buClr>
              <a:buFont typeface="Arial"/>
              <a:buChar char="•"/>
            </a:pPr>
            <a:r>
              <a:rPr lang="el-GR" sz="3800" spc="-1" strike="noStrike">
                <a:solidFill>
                  <a:srgbClr val="ffffff"/>
                </a:solidFill>
                <a:uFill>
                  <a:solidFill>
                    <a:srgbClr val="ffffff"/>
                  </a:solidFill>
                </a:uFill>
                <a:latin typeface="Calibri"/>
              </a:rPr>
              <a:t>Με τη μη εξαίρεση της Δωδεκανήσου και την εφαρμογή της παρ.1 του άρθρου 5 του Π.Δ. 32/2016, καθώς και το έγγραφο αριθμ. 27639 / 11-5-2018 του Συντονιστή της Αποκεντρωμένης Διοίκησης Αιγαίου χαρακτηρίζονται ως </a:t>
            </a:r>
            <a:r>
              <a:rPr b="1" lang="el-GR" sz="3800" spc="-1" strike="noStrike">
                <a:solidFill>
                  <a:srgbClr val="ffffff"/>
                </a:solidFill>
                <a:uFill>
                  <a:solidFill>
                    <a:srgbClr val="ffffff"/>
                  </a:solidFill>
                </a:uFill>
                <a:latin typeface="Calibri"/>
              </a:rPr>
              <a:t>δασικές όλες οι χορτολιβαδικές εκτάσεις και συνεπώς θα απολεσθεί το τεκμήριο κυριότητας των ιδιωτικών εκτάσεων </a:t>
            </a:r>
            <a:r>
              <a:rPr lang="el-GR" sz="3800" spc="-1" strike="noStrike">
                <a:solidFill>
                  <a:srgbClr val="ffffff"/>
                </a:solidFill>
                <a:uFill>
                  <a:solidFill>
                    <a:srgbClr val="ffffff"/>
                  </a:solidFill>
                </a:uFill>
                <a:latin typeface="Calibri"/>
              </a:rPr>
              <a:t>με εξαίρεση των νησιών της Ρόδου και της Κω όπου υφίσταται Κτηματολόγιο</a:t>
            </a:r>
            <a:endParaRPr lang="el-GR" sz="3200" spc="-1" strike="noStrike">
              <a:solidFill>
                <a:srgbClr val="000000"/>
              </a:solidFill>
              <a:uFill>
                <a:solidFill>
                  <a:srgbClr val="ffffff"/>
                </a:solidFill>
              </a:uFill>
              <a:latin typeface="Calibri"/>
            </a:endParaRPr>
          </a:p>
          <a:p>
            <a:pPr>
              <a:lnSpc>
                <a:spcPct val="100000"/>
              </a:lnSpc>
            </a:pPr>
            <a:endParaRPr lang="el-GR" sz="3200" spc="-1" strike="noStrike">
              <a:solidFill>
                <a:srgbClr val="000000"/>
              </a:solidFill>
              <a:uFill>
                <a:solidFill>
                  <a:srgbClr val="ffffff"/>
                </a:solidFill>
              </a:uFill>
              <a:latin typeface="Calibri"/>
            </a:endParaRPr>
          </a:p>
        </p:txBody>
      </p:sp>
      <p:sp>
        <p:nvSpPr>
          <p:cNvPr id="91" name="Line 3"/>
          <p:cNvSpPr/>
          <p:nvPr/>
        </p:nvSpPr>
        <p:spPr>
          <a:xfrm>
            <a:off x="395280" y="332640"/>
            <a:ext cx="8353080" cy="0"/>
          </a:xfrm>
          <a:prstGeom prst="line">
            <a:avLst/>
          </a:prstGeom>
          <a:ln>
            <a:solidFill>
              <a:schemeClr val="bg1"/>
            </a:solidFill>
            <a:round/>
          </a:ln>
        </p:spPr>
        <p:style>
          <a:lnRef idx="1">
            <a:schemeClr val="accent1"/>
          </a:lnRef>
          <a:fillRef idx="0">
            <a:schemeClr val="accent1"/>
          </a:fillRef>
          <a:effectRef idx="0">
            <a:schemeClr val="accent1"/>
          </a:effectRef>
          <a:fontRef idx="minor"/>
        </p:style>
      </p:sp>
      <p:sp>
        <p:nvSpPr>
          <p:cNvPr id="92" name="Line 4"/>
          <p:cNvSpPr/>
          <p:nvPr/>
        </p:nvSpPr>
        <p:spPr>
          <a:xfrm>
            <a:off x="395280" y="1268640"/>
            <a:ext cx="8353080" cy="0"/>
          </a:xfrm>
          <a:prstGeom prst="line">
            <a:avLst/>
          </a:prstGeom>
          <a:ln>
            <a:solidFill>
              <a:schemeClr val="bg1"/>
            </a:solidFill>
            <a:round/>
          </a:ln>
        </p:spPr>
        <p:style>
          <a:lnRef idx="1">
            <a:schemeClr val="accent1"/>
          </a:lnRef>
          <a:fillRef idx="0">
            <a:schemeClr val="accent1"/>
          </a:fillRef>
          <a:effectRef idx="0">
            <a:schemeClr val="accent1"/>
          </a:effectRef>
          <a:fontRef idx="minor"/>
        </p:style>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TextShape 1"/>
          <p:cNvSpPr txBox="1"/>
          <p:nvPr/>
        </p:nvSpPr>
        <p:spPr>
          <a:xfrm>
            <a:off x="467640" y="188640"/>
            <a:ext cx="8229240" cy="476280"/>
          </a:xfrm>
          <a:prstGeom prst="rect">
            <a:avLst/>
          </a:prstGeom>
          <a:noFill/>
          <a:ln>
            <a:noFill/>
          </a:ln>
        </p:spPr>
        <p:txBody>
          <a:bodyPr anchor="ctr"/>
          <a:p>
            <a:pPr algn="ctr">
              <a:lnSpc>
                <a:spcPct val="100000"/>
              </a:lnSpc>
            </a:pPr>
            <a:r>
              <a:rPr b="1" lang="el-GR" sz="4400" spc="-1" strike="noStrike">
                <a:solidFill>
                  <a:srgbClr val="ffffff"/>
                </a:solidFill>
                <a:uFill>
                  <a:solidFill>
                    <a:srgbClr val="ffffff"/>
                  </a:solidFill>
                </a:uFill>
                <a:latin typeface="Calibri"/>
              </a:rPr>
              <a:t>
</a:t>
            </a:r>
            <a:r>
              <a:rPr b="1" lang="el-GR" sz="4400" spc="-1" strike="noStrike">
                <a:solidFill>
                  <a:srgbClr val="ffffff"/>
                </a:solidFill>
                <a:uFill>
                  <a:solidFill>
                    <a:srgbClr val="ffffff"/>
                  </a:solidFill>
                </a:uFill>
                <a:latin typeface="Calibri"/>
              </a:rPr>
              <a:t>Απαιτούμε</a:t>
            </a:r>
            <a:r>
              <a:rPr lang="el-GR" sz="4400" spc="-1" strike="noStrike">
                <a:solidFill>
                  <a:srgbClr val="000000"/>
                </a:solidFill>
                <a:uFill>
                  <a:solidFill>
                    <a:srgbClr val="ffffff"/>
                  </a:solidFill>
                </a:uFill>
                <a:latin typeface="Calibri"/>
              </a:rPr>
              <a:t>
</a:t>
            </a:r>
            <a:endParaRPr lang="el-GR" sz="1800" spc="-1" strike="noStrike">
              <a:solidFill>
                <a:srgbClr val="000000"/>
              </a:solidFill>
              <a:uFill>
                <a:solidFill>
                  <a:srgbClr val="ffffff"/>
                </a:solidFill>
              </a:uFill>
              <a:latin typeface="Calibri"/>
            </a:endParaRPr>
          </a:p>
        </p:txBody>
      </p:sp>
      <p:sp>
        <p:nvSpPr>
          <p:cNvPr id="94" name="TextShape 2"/>
          <p:cNvSpPr txBox="1"/>
          <p:nvPr/>
        </p:nvSpPr>
        <p:spPr>
          <a:xfrm>
            <a:off x="251640" y="332640"/>
            <a:ext cx="8712720" cy="6525000"/>
          </a:xfrm>
          <a:prstGeom prst="rect">
            <a:avLst/>
          </a:prstGeom>
          <a:noFill/>
          <a:ln>
            <a:noFill/>
          </a:ln>
        </p:spPr>
        <p:txBody>
          <a:bodyPr/>
          <a:p>
            <a:pPr marL="343080" indent="-342720">
              <a:lnSpc>
                <a:spcPct val="100000"/>
              </a:lnSpc>
            </a:pPr>
            <a:endParaRPr lang="el-GR" sz="3200" spc="-1" strike="noStrike">
              <a:solidFill>
                <a:srgbClr val="000000"/>
              </a:solidFill>
              <a:uFill>
                <a:solidFill>
                  <a:srgbClr val="ffffff"/>
                </a:solidFill>
              </a:uFill>
              <a:latin typeface="Calibri"/>
            </a:endParaRPr>
          </a:p>
          <a:p>
            <a:pPr marL="343080" indent="-342720">
              <a:lnSpc>
                <a:spcPct val="100000"/>
              </a:lnSpc>
            </a:pPr>
            <a:endParaRPr lang="el-GR" sz="3200" spc="-1" strike="noStrike">
              <a:solidFill>
                <a:srgbClr val="000000"/>
              </a:solidFill>
              <a:uFill>
                <a:solidFill>
                  <a:srgbClr val="ffffff"/>
                </a:solidFill>
              </a:uFill>
              <a:latin typeface="Calibri"/>
            </a:endParaRPr>
          </a:p>
          <a:p>
            <a:pPr marL="343080" indent="-342720">
              <a:lnSpc>
                <a:spcPct val="120000"/>
              </a:lnSpc>
            </a:pPr>
            <a:endParaRPr lang="el-GR" sz="3200" spc="-1" strike="noStrike">
              <a:solidFill>
                <a:srgbClr val="000000"/>
              </a:solidFill>
              <a:uFill>
                <a:solidFill>
                  <a:srgbClr val="ffffff"/>
                </a:solidFill>
              </a:uFill>
              <a:latin typeface="Calibri"/>
            </a:endParaRPr>
          </a:p>
          <a:p>
            <a:pPr marL="343080" indent="-342720">
              <a:lnSpc>
                <a:spcPct val="220000"/>
              </a:lnSpc>
            </a:pPr>
            <a:endParaRPr lang="el-GR" sz="3200" spc="-1" strike="noStrike">
              <a:solidFill>
                <a:srgbClr val="000000"/>
              </a:solidFill>
              <a:uFill>
                <a:solidFill>
                  <a:srgbClr val="ffffff"/>
                </a:solidFill>
              </a:uFill>
              <a:latin typeface="Calibri"/>
            </a:endParaRPr>
          </a:p>
        </p:txBody>
      </p:sp>
      <p:sp>
        <p:nvSpPr>
          <p:cNvPr id="95" name="Line 3"/>
          <p:cNvSpPr/>
          <p:nvPr/>
        </p:nvSpPr>
        <p:spPr>
          <a:xfrm>
            <a:off x="3419640" y="188640"/>
            <a:ext cx="2376360" cy="0"/>
          </a:xfrm>
          <a:prstGeom prst="line">
            <a:avLst/>
          </a:prstGeom>
          <a:ln>
            <a:solidFill>
              <a:schemeClr val="bg1"/>
            </a:solidFill>
            <a:round/>
          </a:ln>
        </p:spPr>
        <p:style>
          <a:lnRef idx="1">
            <a:schemeClr val="accent1"/>
          </a:lnRef>
          <a:fillRef idx="0">
            <a:schemeClr val="accent1"/>
          </a:fillRef>
          <a:effectRef idx="0">
            <a:schemeClr val="accent1"/>
          </a:effectRef>
          <a:fontRef idx="minor"/>
        </p:style>
      </p:sp>
      <p:sp>
        <p:nvSpPr>
          <p:cNvPr id="96" name="Line 4"/>
          <p:cNvSpPr/>
          <p:nvPr/>
        </p:nvSpPr>
        <p:spPr>
          <a:xfrm>
            <a:off x="3419640" y="764640"/>
            <a:ext cx="2376360" cy="0"/>
          </a:xfrm>
          <a:prstGeom prst="line">
            <a:avLst/>
          </a:prstGeom>
          <a:ln>
            <a:solidFill>
              <a:schemeClr val="bg1"/>
            </a:solidFill>
            <a:round/>
          </a:ln>
        </p:spPr>
        <p:style>
          <a:lnRef idx="1">
            <a:schemeClr val="accent1"/>
          </a:lnRef>
          <a:fillRef idx="0">
            <a:schemeClr val="accent1"/>
          </a:fillRef>
          <a:effectRef idx="0">
            <a:schemeClr val="accent1"/>
          </a:effectRef>
          <a:fontRef idx="minor"/>
        </p:style>
      </p:sp>
      <p:sp>
        <p:nvSpPr>
          <p:cNvPr id="97" name="CustomShape 5"/>
          <p:cNvSpPr/>
          <p:nvPr/>
        </p:nvSpPr>
        <p:spPr>
          <a:xfrm>
            <a:off x="251640" y="1124640"/>
            <a:ext cx="8712720" cy="369000"/>
          </a:xfrm>
          <a:prstGeom prst="rect">
            <a:avLst/>
          </a:prstGeom>
          <a:noFill/>
          <a:ln>
            <a:noFill/>
          </a:ln>
        </p:spPr>
        <p:style>
          <a:lnRef idx="0"/>
          <a:fillRef idx="0"/>
          <a:effectRef idx="0"/>
          <a:fontRef idx="minor"/>
        </p:style>
      </p:sp>
      <p:sp>
        <p:nvSpPr>
          <p:cNvPr id="98" name="CustomShape 6"/>
          <p:cNvSpPr/>
          <p:nvPr/>
        </p:nvSpPr>
        <p:spPr>
          <a:xfrm>
            <a:off x="179640" y="836640"/>
            <a:ext cx="8821080" cy="7630560"/>
          </a:xfrm>
          <a:prstGeom prst="rect">
            <a:avLst/>
          </a:prstGeom>
          <a:noFill/>
          <a:ln>
            <a:noFill/>
          </a:ln>
        </p:spPr>
        <p:style>
          <a:lnRef idx="0"/>
          <a:fillRef idx="0"/>
          <a:effectRef idx="0"/>
          <a:fontRef idx="minor"/>
        </p:style>
        <p:txBody>
          <a:bodyPr lIns="90000" rIns="90000" tIns="45000" bIns="45000"/>
          <a:p>
            <a:pPr algn="just">
              <a:lnSpc>
                <a:spcPct val="100000"/>
              </a:lnSpc>
            </a:pPr>
            <a:r>
              <a:rPr lang="el-GR" sz="2300" spc="-1" strike="noStrike">
                <a:solidFill>
                  <a:srgbClr val="ffffff"/>
                </a:solidFill>
                <a:uFill>
                  <a:solidFill>
                    <a:srgbClr val="ffffff"/>
                  </a:solidFill>
                </a:uFill>
                <a:latin typeface="Calibri"/>
              </a:rPr>
              <a:t>α. Να ανακληθεί και να μην εφαρμοστεί το με αριθμ. 27639/2018 έγγραφο του Συντονιστή της Αποκεντρωμένης Διοίκησης Αιγαίου.</a:t>
            </a: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gn="just">
              <a:lnSpc>
                <a:spcPct val="100000"/>
              </a:lnSpc>
            </a:pPr>
            <a:r>
              <a:rPr lang="el-GR" sz="2300" spc="-1" strike="noStrike">
                <a:solidFill>
                  <a:srgbClr val="ffffff"/>
                </a:solidFill>
                <a:uFill>
                  <a:solidFill>
                    <a:srgbClr val="ffffff"/>
                  </a:solidFill>
                </a:uFill>
                <a:latin typeface="Calibri"/>
              </a:rPr>
              <a:t>β.  Να καταργηθεί ή αναμορφωθεί η διάταξη της παραγρ. 1 του άρθρου 5 του Π.Δ. 32/2016, ώστε είτε να επανισχύσει, είτε να εναρμονιστεί με τη προηγούμενη διάταξη του άρθρου 3 του Ν. 998/1979 όσον αφορά τις χορτολιβαδικές εκτάσεις. </a:t>
            </a: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gn="just">
              <a:lnSpc>
                <a:spcPct val="100000"/>
              </a:lnSpc>
            </a:pPr>
            <a:r>
              <a:rPr lang="el-GR" sz="2300" spc="-1" strike="noStrike">
                <a:solidFill>
                  <a:srgbClr val="ffffff"/>
                </a:solidFill>
                <a:uFill>
                  <a:solidFill>
                    <a:srgbClr val="ffffff"/>
                  </a:solidFill>
                </a:uFill>
                <a:latin typeface="Calibri"/>
              </a:rPr>
              <a:t>γ. Να αποσαφηνισθεί νομοθετικά ότι η επιγενόμενη δάσωση δεν αφορά ούτε τις τελεσίδικες πράξεις χαρακτηρισμού, ούτε κυρωμένους δασικούς χάρτες αλλά μόνον εκκρεμείς υποθέσεις.</a:t>
            </a: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gn="just">
              <a:lnSpc>
                <a:spcPct val="100000"/>
              </a:lnSpc>
            </a:pPr>
            <a:r>
              <a:rPr lang="el-GR" sz="2300" spc="-1" strike="noStrike">
                <a:solidFill>
                  <a:srgbClr val="ffffff"/>
                </a:solidFill>
                <a:uFill>
                  <a:solidFill>
                    <a:srgbClr val="ffffff"/>
                  </a:solidFill>
                </a:uFill>
                <a:latin typeface="Calibri"/>
              </a:rPr>
              <a:t>δ. Να τακτοποιηθεί το μαζικό φαινόμενο που προέκυψε από τους δασικούς χάρτες των ιδιοκτησιών μικτής μορφής, οι οποίες δεν δύνανται να μεταβιβαστούν. </a:t>
            </a: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nSpc>
                <a:spcPct val="100000"/>
              </a:lnSpc>
            </a:pPr>
            <a:endParaRPr lang="el-GR" sz="1800" spc="-1" strike="noStrike">
              <a:solidFill>
                <a:srgbClr val="ffffff"/>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 name="TextShape 1"/>
          <p:cNvSpPr txBox="1"/>
          <p:nvPr/>
        </p:nvSpPr>
        <p:spPr>
          <a:xfrm>
            <a:off x="467640" y="188640"/>
            <a:ext cx="8229240" cy="476280"/>
          </a:xfrm>
          <a:prstGeom prst="rect">
            <a:avLst/>
          </a:prstGeom>
          <a:noFill/>
          <a:ln>
            <a:noFill/>
          </a:ln>
        </p:spPr>
        <p:txBody>
          <a:bodyPr anchor="ctr"/>
          <a:p>
            <a:pPr algn="ctr">
              <a:lnSpc>
                <a:spcPct val="100000"/>
              </a:lnSpc>
            </a:pPr>
            <a:r>
              <a:rPr b="1" lang="el-GR" sz="4400" spc="-1" strike="noStrike">
                <a:solidFill>
                  <a:srgbClr val="ffffff"/>
                </a:solidFill>
                <a:uFill>
                  <a:solidFill>
                    <a:srgbClr val="ffffff"/>
                  </a:solidFill>
                </a:uFill>
                <a:latin typeface="Calibri"/>
              </a:rPr>
              <a:t>
</a:t>
            </a:r>
            <a:r>
              <a:rPr b="1" lang="el-GR" sz="4400" spc="-1" strike="noStrike">
                <a:solidFill>
                  <a:srgbClr val="ffffff"/>
                </a:solidFill>
                <a:uFill>
                  <a:solidFill>
                    <a:srgbClr val="ffffff"/>
                  </a:solidFill>
                </a:uFill>
                <a:latin typeface="Calibri"/>
              </a:rPr>
              <a:t>Απαιτούμε</a:t>
            </a:r>
            <a:r>
              <a:rPr lang="el-GR" sz="4400" spc="-1" strike="noStrike">
                <a:solidFill>
                  <a:srgbClr val="000000"/>
                </a:solidFill>
                <a:uFill>
                  <a:solidFill>
                    <a:srgbClr val="ffffff"/>
                  </a:solidFill>
                </a:uFill>
                <a:latin typeface="Calibri"/>
              </a:rPr>
              <a:t>
</a:t>
            </a:r>
            <a:endParaRPr lang="el-GR" sz="1800" spc="-1" strike="noStrike">
              <a:solidFill>
                <a:srgbClr val="000000"/>
              </a:solidFill>
              <a:uFill>
                <a:solidFill>
                  <a:srgbClr val="ffffff"/>
                </a:solidFill>
              </a:uFill>
              <a:latin typeface="Calibri"/>
            </a:endParaRPr>
          </a:p>
        </p:txBody>
      </p:sp>
      <p:sp>
        <p:nvSpPr>
          <p:cNvPr id="100" name="TextShape 2"/>
          <p:cNvSpPr txBox="1"/>
          <p:nvPr/>
        </p:nvSpPr>
        <p:spPr>
          <a:xfrm>
            <a:off x="251640" y="332640"/>
            <a:ext cx="8712720" cy="6525000"/>
          </a:xfrm>
          <a:prstGeom prst="rect">
            <a:avLst/>
          </a:prstGeom>
          <a:noFill/>
          <a:ln>
            <a:noFill/>
          </a:ln>
        </p:spPr>
        <p:txBody>
          <a:bodyPr/>
          <a:p>
            <a:pPr marL="343080" indent="-342720">
              <a:lnSpc>
                <a:spcPct val="100000"/>
              </a:lnSpc>
            </a:pPr>
            <a:endParaRPr lang="el-GR" sz="3200" spc="-1" strike="noStrike">
              <a:solidFill>
                <a:srgbClr val="000000"/>
              </a:solidFill>
              <a:uFill>
                <a:solidFill>
                  <a:srgbClr val="ffffff"/>
                </a:solidFill>
              </a:uFill>
              <a:latin typeface="Calibri"/>
            </a:endParaRPr>
          </a:p>
          <a:p>
            <a:pPr marL="343080" indent="-342720">
              <a:lnSpc>
                <a:spcPct val="100000"/>
              </a:lnSpc>
            </a:pPr>
            <a:endParaRPr lang="el-GR" sz="3200" spc="-1" strike="noStrike">
              <a:solidFill>
                <a:srgbClr val="000000"/>
              </a:solidFill>
              <a:uFill>
                <a:solidFill>
                  <a:srgbClr val="ffffff"/>
                </a:solidFill>
              </a:uFill>
              <a:latin typeface="Calibri"/>
            </a:endParaRPr>
          </a:p>
          <a:p>
            <a:pPr marL="343080" indent="-342720">
              <a:lnSpc>
                <a:spcPct val="120000"/>
              </a:lnSpc>
            </a:pPr>
            <a:endParaRPr lang="el-GR" sz="3200" spc="-1" strike="noStrike">
              <a:solidFill>
                <a:srgbClr val="000000"/>
              </a:solidFill>
              <a:uFill>
                <a:solidFill>
                  <a:srgbClr val="ffffff"/>
                </a:solidFill>
              </a:uFill>
              <a:latin typeface="Calibri"/>
            </a:endParaRPr>
          </a:p>
          <a:p>
            <a:pPr marL="343080" indent="-342720">
              <a:lnSpc>
                <a:spcPct val="220000"/>
              </a:lnSpc>
            </a:pPr>
            <a:endParaRPr lang="el-GR" sz="3200" spc="-1" strike="noStrike">
              <a:solidFill>
                <a:srgbClr val="000000"/>
              </a:solidFill>
              <a:uFill>
                <a:solidFill>
                  <a:srgbClr val="ffffff"/>
                </a:solidFill>
              </a:uFill>
              <a:latin typeface="Calibri"/>
            </a:endParaRPr>
          </a:p>
        </p:txBody>
      </p:sp>
      <p:sp>
        <p:nvSpPr>
          <p:cNvPr id="101" name="Line 3"/>
          <p:cNvSpPr/>
          <p:nvPr/>
        </p:nvSpPr>
        <p:spPr>
          <a:xfrm>
            <a:off x="3419640" y="116280"/>
            <a:ext cx="2376360" cy="0"/>
          </a:xfrm>
          <a:prstGeom prst="line">
            <a:avLst/>
          </a:prstGeom>
          <a:ln>
            <a:solidFill>
              <a:schemeClr val="bg1"/>
            </a:solidFill>
            <a:round/>
          </a:ln>
        </p:spPr>
        <p:style>
          <a:lnRef idx="1">
            <a:schemeClr val="accent1"/>
          </a:lnRef>
          <a:fillRef idx="0">
            <a:schemeClr val="accent1"/>
          </a:fillRef>
          <a:effectRef idx="0">
            <a:schemeClr val="accent1"/>
          </a:effectRef>
          <a:fontRef idx="minor"/>
        </p:style>
      </p:sp>
      <p:sp>
        <p:nvSpPr>
          <p:cNvPr id="102" name="Line 4"/>
          <p:cNvSpPr/>
          <p:nvPr/>
        </p:nvSpPr>
        <p:spPr>
          <a:xfrm>
            <a:off x="3419640" y="764640"/>
            <a:ext cx="2376360" cy="0"/>
          </a:xfrm>
          <a:prstGeom prst="line">
            <a:avLst/>
          </a:prstGeom>
          <a:ln>
            <a:solidFill>
              <a:schemeClr val="bg1"/>
            </a:solidFill>
            <a:round/>
          </a:ln>
        </p:spPr>
        <p:style>
          <a:lnRef idx="1">
            <a:schemeClr val="accent1"/>
          </a:lnRef>
          <a:fillRef idx="0">
            <a:schemeClr val="accent1"/>
          </a:fillRef>
          <a:effectRef idx="0">
            <a:schemeClr val="accent1"/>
          </a:effectRef>
          <a:fontRef idx="minor"/>
        </p:style>
      </p:sp>
      <p:sp>
        <p:nvSpPr>
          <p:cNvPr id="103" name="CustomShape 5"/>
          <p:cNvSpPr/>
          <p:nvPr/>
        </p:nvSpPr>
        <p:spPr>
          <a:xfrm>
            <a:off x="251640" y="1124640"/>
            <a:ext cx="8712720" cy="369000"/>
          </a:xfrm>
          <a:prstGeom prst="rect">
            <a:avLst/>
          </a:prstGeom>
          <a:noFill/>
          <a:ln>
            <a:noFill/>
          </a:ln>
        </p:spPr>
        <p:style>
          <a:lnRef idx="0"/>
          <a:fillRef idx="0"/>
          <a:effectRef idx="0"/>
          <a:fontRef idx="minor"/>
        </p:style>
      </p:sp>
      <p:sp>
        <p:nvSpPr>
          <p:cNvPr id="104" name="CustomShape 6"/>
          <p:cNvSpPr/>
          <p:nvPr/>
        </p:nvSpPr>
        <p:spPr>
          <a:xfrm>
            <a:off x="179640" y="836640"/>
            <a:ext cx="8821080" cy="8056800"/>
          </a:xfrm>
          <a:prstGeom prst="rect">
            <a:avLst/>
          </a:prstGeom>
          <a:noFill/>
          <a:ln>
            <a:noFill/>
          </a:ln>
        </p:spPr>
        <p:style>
          <a:lnRef idx="0"/>
          <a:fillRef idx="0"/>
          <a:effectRef idx="0"/>
          <a:fontRef idx="minor"/>
        </p:style>
        <p:txBody>
          <a:bodyPr lIns="90000" rIns="90000" tIns="45000" bIns="45000"/>
          <a:p>
            <a:pPr algn="just">
              <a:lnSpc>
                <a:spcPct val="100000"/>
              </a:lnSpc>
            </a:pPr>
            <a:r>
              <a:rPr lang="el-GR" sz="2300" spc="-1" strike="noStrike">
                <a:solidFill>
                  <a:srgbClr val="ffffff"/>
                </a:solidFill>
                <a:uFill>
                  <a:solidFill>
                    <a:srgbClr val="ffffff"/>
                  </a:solidFill>
                </a:uFill>
                <a:latin typeface="Calibri"/>
              </a:rPr>
              <a:t>ε. Να νομοθετηθεί ότι στις περιοχές των εξαιρέσεων από το τεκμήριο κυριότητας του Δημοσίου στα δάση και τις δασικές εκτάσεις, του δεύτερου εδαφίου του άρθρου 62 του Ν.998/1979, η μεταγραφή ή καταχώριση συμβολαιογραφικών πράξεων με αντικείμενο ακίνητα που έχουν εν όλω ή εν μέρει τον χαρακτήρα έκτασης των παραγράφων 5α) ή 5β) του άρθρου 3 του παραπάνω νόμου, στα οικεία βιβλία μεταγραφών του αρμόδιου Υποθηκοφυλακείου ή στα οικεία φύλλα του αρμόδιου γραφείου Κτηματογράφησης ή Κτηματολογικού Γραφείου, δεν κωλύεται ακόμη και αν δεν προσκομίζεται διοικητική πράξη ή τελεσίδικη δικαστική απόφαση, με την οποία αναγνωρίζεται ότι το ακίνητο ή το τμήμα του με τον παραπάνω χαρακτήρα ανήκει σε ιδιώτη και όχι στο Δημόσιο.</a:t>
            </a: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gn="just">
              <a:lnSpc>
                <a:spcPct val="100000"/>
              </a:lnSpc>
            </a:pPr>
            <a:r>
              <a:rPr lang="el-GR" sz="2300" spc="-1" strike="noStrike">
                <a:solidFill>
                  <a:srgbClr val="ffffff"/>
                </a:solidFill>
                <a:uFill>
                  <a:solidFill>
                    <a:srgbClr val="ffffff"/>
                  </a:solidFill>
                </a:uFill>
                <a:latin typeface="Calibri"/>
              </a:rPr>
              <a:t>στ. Τα Δωδεκάνησα να συμπεριληφθούν στις εξαιρέσεις της παραγρ. α εδάφιο β του άρθρου 62 του Ν. 998/1979, σχετικά με την μη εφαρμογή και γι’ αυτά του τεκμήριου κυριότητας του Δημοσίου επί των δασών και επί των δασικών εκτάσεων.</a:t>
            </a: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gn="just">
              <a:lnSpc>
                <a:spcPct val="100000"/>
              </a:lnSpc>
            </a:pPr>
            <a:endParaRPr lang="el-GR" sz="1800" spc="-1" strike="noStrike">
              <a:solidFill>
                <a:srgbClr val="ffffff"/>
              </a:solidFill>
              <a:uFill>
                <a:solidFill>
                  <a:srgbClr val="ffffff"/>
                </a:solidFill>
              </a:uFill>
              <a:latin typeface="Arial"/>
            </a:endParaRPr>
          </a:p>
          <a:p>
            <a:pPr>
              <a:lnSpc>
                <a:spcPct val="100000"/>
              </a:lnSpc>
            </a:pPr>
            <a:endParaRPr lang="el-GR" sz="1800" spc="-1" strike="noStrike">
              <a:solidFill>
                <a:srgbClr val="ffffff"/>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TextShape 1"/>
          <p:cNvSpPr txBox="1"/>
          <p:nvPr/>
        </p:nvSpPr>
        <p:spPr>
          <a:xfrm>
            <a:off x="467640" y="0"/>
            <a:ext cx="8229240" cy="1142640"/>
          </a:xfrm>
          <a:prstGeom prst="rect">
            <a:avLst/>
          </a:prstGeom>
          <a:noFill/>
          <a:ln>
            <a:noFill/>
          </a:ln>
        </p:spPr>
        <p:txBody>
          <a:bodyPr anchor="ctr"/>
          <a:p>
            <a:pPr algn="ctr">
              <a:lnSpc>
                <a:spcPct val="100000"/>
              </a:lnSpc>
            </a:pPr>
            <a:r>
              <a:rPr lang="el-GR" sz="4400" spc="-1" strike="noStrike" u="sng">
                <a:solidFill>
                  <a:srgbClr val="ffffff"/>
                </a:solidFill>
                <a:uFill>
                  <a:solidFill>
                    <a:srgbClr val="ffffff"/>
                  </a:solidFill>
                </a:uFill>
                <a:latin typeface="Calibri"/>
              </a:rPr>
              <a:t>ΠΑΤΜΟΣ</a:t>
            </a:r>
            <a:endParaRPr lang="el-GR" sz="1800" spc="-1" strike="noStrike">
              <a:solidFill>
                <a:srgbClr val="000000"/>
              </a:solidFill>
              <a:uFill>
                <a:solidFill>
                  <a:srgbClr val="ffffff"/>
                </a:solidFill>
              </a:uFill>
              <a:latin typeface="Calibri"/>
            </a:endParaRPr>
          </a:p>
        </p:txBody>
      </p:sp>
      <p:pic>
        <p:nvPicPr>
          <p:cNvPr id="106" name="3 - Θέση περιεχομένου" descr=""/>
          <p:cNvPicPr/>
          <p:nvPr/>
        </p:nvPicPr>
        <p:blipFill>
          <a:blip r:embed="rId1"/>
          <a:stretch/>
        </p:blipFill>
        <p:spPr>
          <a:xfrm>
            <a:off x="2555640" y="980640"/>
            <a:ext cx="4248000" cy="550728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7" name="TextShape 1"/>
          <p:cNvSpPr txBox="1"/>
          <p:nvPr/>
        </p:nvSpPr>
        <p:spPr>
          <a:xfrm>
            <a:off x="467640" y="0"/>
            <a:ext cx="8229240" cy="1142640"/>
          </a:xfrm>
          <a:prstGeom prst="rect">
            <a:avLst/>
          </a:prstGeom>
          <a:noFill/>
          <a:ln>
            <a:noFill/>
          </a:ln>
        </p:spPr>
        <p:txBody>
          <a:bodyPr anchor="ctr"/>
          <a:p>
            <a:pPr algn="ctr">
              <a:lnSpc>
                <a:spcPct val="100000"/>
              </a:lnSpc>
            </a:pPr>
            <a:r>
              <a:rPr lang="el-GR" sz="4400" spc="-1" strike="noStrike" u="sng">
                <a:solidFill>
                  <a:srgbClr val="ffffff"/>
                </a:solidFill>
                <a:uFill>
                  <a:solidFill>
                    <a:srgbClr val="ffffff"/>
                  </a:solidFill>
                </a:uFill>
                <a:latin typeface="Calibri"/>
              </a:rPr>
              <a:t>ΣΥΜΗ</a:t>
            </a:r>
            <a:endParaRPr lang="el-GR" sz="1800" spc="-1" strike="noStrike">
              <a:solidFill>
                <a:srgbClr val="000000"/>
              </a:solidFill>
              <a:uFill>
                <a:solidFill>
                  <a:srgbClr val="ffffff"/>
                </a:solidFill>
              </a:uFill>
              <a:latin typeface="Calibri"/>
            </a:endParaRPr>
          </a:p>
        </p:txBody>
      </p:sp>
      <p:pic>
        <p:nvPicPr>
          <p:cNvPr id="108" name="5 - Θέση περιεχομένου" descr=""/>
          <p:cNvPicPr/>
          <p:nvPr/>
        </p:nvPicPr>
        <p:blipFill>
          <a:blip r:embed="rId1"/>
          <a:stretch/>
        </p:blipFill>
        <p:spPr>
          <a:xfrm>
            <a:off x="2195640" y="908640"/>
            <a:ext cx="4846320" cy="561564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9" name="TextShape 1"/>
          <p:cNvSpPr txBox="1"/>
          <p:nvPr/>
        </p:nvSpPr>
        <p:spPr>
          <a:xfrm>
            <a:off x="467640" y="0"/>
            <a:ext cx="8229240" cy="1142640"/>
          </a:xfrm>
          <a:prstGeom prst="rect">
            <a:avLst/>
          </a:prstGeom>
          <a:noFill/>
          <a:ln>
            <a:noFill/>
          </a:ln>
        </p:spPr>
        <p:txBody>
          <a:bodyPr anchor="ctr"/>
          <a:p>
            <a:pPr algn="ctr">
              <a:lnSpc>
                <a:spcPct val="100000"/>
              </a:lnSpc>
            </a:pPr>
            <a:r>
              <a:rPr lang="el-GR" sz="4400" spc="-1" strike="noStrike" u="sng">
                <a:solidFill>
                  <a:srgbClr val="ffffff"/>
                </a:solidFill>
                <a:uFill>
                  <a:solidFill>
                    <a:srgbClr val="ffffff"/>
                  </a:solidFill>
                </a:uFill>
                <a:latin typeface="Calibri"/>
              </a:rPr>
              <a:t>ΑΡΚΙΟΙ</a:t>
            </a:r>
            <a:endParaRPr lang="el-GR" sz="1800" spc="-1" strike="noStrike">
              <a:solidFill>
                <a:srgbClr val="000000"/>
              </a:solidFill>
              <a:uFill>
                <a:solidFill>
                  <a:srgbClr val="ffffff"/>
                </a:solidFill>
              </a:uFill>
              <a:latin typeface="Calibri"/>
            </a:endParaRPr>
          </a:p>
        </p:txBody>
      </p:sp>
      <p:pic>
        <p:nvPicPr>
          <p:cNvPr id="110" name="4 - Θέση περιεχομένου" descr=""/>
          <p:cNvPicPr/>
          <p:nvPr/>
        </p:nvPicPr>
        <p:blipFill>
          <a:blip r:embed="rId1"/>
          <a:stretch/>
        </p:blipFill>
        <p:spPr>
          <a:xfrm>
            <a:off x="1907640" y="1052640"/>
            <a:ext cx="5642280" cy="539964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TextShape 1"/>
          <p:cNvSpPr txBox="1"/>
          <p:nvPr/>
        </p:nvSpPr>
        <p:spPr>
          <a:xfrm>
            <a:off x="467640" y="0"/>
            <a:ext cx="8229240" cy="1142640"/>
          </a:xfrm>
          <a:prstGeom prst="rect">
            <a:avLst/>
          </a:prstGeom>
          <a:noFill/>
          <a:ln>
            <a:noFill/>
          </a:ln>
        </p:spPr>
        <p:txBody>
          <a:bodyPr anchor="ctr"/>
          <a:p>
            <a:pPr algn="ctr">
              <a:lnSpc>
                <a:spcPct val="100000"/>
              </a:lnSpc>
            </a:pPr>
            <a:r>
              <a:rPr lang="el-GR" sz="4400" spc="-1" strike="noStrike" u="sng">
                <a:solidFill>
                  <a:srgbClr val="ffffff"/>
                </a:solidFill>
                <a:uFill>
                  <a:solidFill>
                    <a:srgbClr val="ffffff"/>
                  </a:solidFill>
                </a:uFill>
                <a:latin typeface="Calibri"/>
              </a:rPr>
              <a:t>ΣΥΡΟΣ</a:t>
            </a:r>
            <a:endParaRPr lang="el-GR" sz="1800" spc="-1" strike="noStrike">
              <a:solidFill>
                <a:srgbClr val="000000"/>
              </a:solidFill>
              <a:uFill>
                <a:solidFill>
                  <a:srgbClr val="ffffff"/>
                </a:solidFill>
              </a:uFill>
              <a:latin typeface="Calibri"/>
            </a:endParaRPr>
          </a:p>
        </p:txBody>
      </p:sp>
      <p:pic>
        <p:nvPicPr>
          <p:cNvPr id="112" name="4 - Θέση περιεχομένου" descr=""/>
          <p:cNvPicPr/>
          <p:nvPr/>
        </p:nvPicPr>
        <p:blipFill>
          <a:blip r:embed="rId1"/>
          <a:stretch/>
        </p:blipFill>
        <p:spPr>
          <a:xfrm>
            <a:off x="2956680" y="1124640"/>
            <a:ext cx="3751560" cy="525636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244</TotalTime>
  <Application>LibreOffice/5.0.4.2$Windows_x86 LibreOffice_project/2b9802c1994aa0b7dc6079e128979269cf95bc78</Application>
  <Paragraphs>61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2019-01-18T12:49:33Z</dcterms:created>
  <dc:creator>g.minatsis</dc:creator>
  <dc:language>el-GR</dc:language>
  <cp:lastModifiedBy>Ρένα-Γραφείο Τύπου</cp:lastModifiedBy>
  <dcterms:modified xsi:type="dcterms:W3CDTF">2019-01-21T14:43:12Z</dcterms:modified>
  <cp:revision>25</cp:revision>
  <dc:title>Διαφάνεια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Προβολή στην οθόνη (4:3)</vt:lpwstr>
  </property>
  <property fmtid="{D5CDD505-2E9C-101B-9397-08002B2CF9AE}" pid="9" name="ScaleCrop">
    <vt:bool>0</vt:bool>
  </property>
  <property fmtid="{D5CDD505-2E9C-101B-9397-08002B2CF9AE}" pid="10" name="ShareDoc">
    <vt:bool>0</vt:bool>
  </property>
  <property fmtid="{D5CDD505-2E9C-101B-9397-08002B2CF9AE}" pid="11" name="Slides">
    <vt:i4>16</vt:i4>
  </property>
</Properties>
</file>